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70" r:id="rId3"/>
    <p:sldId id="268" r:id="rId4"/>
    <p:sldId id="258" r:id="rId5"/>
    <p:sldId id="259" r:id="rId6"/>
    <p:sldId id="260" r:id="rId7"/>
    <p:sldId id="261" r:id="rId8"/>
    <p:sldId id="262" r:id="rId9"/>
    <p:sldId id="267" r:id="rId10"/>
    <p:sldId id="257" r:id="rId11"/>
    <p:sldId id="264" r:id="rId12"/>
    <p:sldId id="263" r:id="rId13"/>
    <p:sldId id="265" r:id="rId14"/>
    <p:sldId id="271" r:id="rId15"/>
    <p:sldId id="269" r:id="rId16"/>
    <p:sldId id="272" r:id="rId17"/>
    <p:sldId id="273" r:id="rId18"/>
    <p:sldId id="266" r:id="rId19"/>
    <p:sldId id="274" r:id="rId20"/>
    <p:sldId id="276" r:id="rId21"/>
    <p:sldId id="278" r:id="rId22"/>
    <p:sldId id="279" r:id="rId23"/>
    <p:sldId id="284" r:id="rId24"/>
    <p:sldId id="283" r:id="rId2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76" d="100"/>
          <a:sy n="76" d="100"/>
        </p:scale>
        <p:origin x="-204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printerSettings" Target="printerSettings/printerSettings1.bin"/><Relationship Id="rId27" Type="http://schemas.openxmlformats.org/officeDocument/2006/relationships/presProps" Target="presProps.xml"/><Relationship Id="rId28" Type="http://schemas.openxmlformats.org/officeDocument/2006/relationships/viewProps" Target="viewProps.xml"/><Relationship Id="rId29" Type="http://schemas.openxmlformats.org/officeDocument/2006/relationships/theme" Target="theme/theme1.xml"/><Relationship Id="rId3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>
    <p:cut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>
    <p:cut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>
    <p:cut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>
    <p:cut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xmlns:p14="http://schemas.microsoft.com/office/powerpoint/2010/main">
    <p:cut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>
    <p:cut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>
    <p:cut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>
    <p:cut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xmlns:p14="http://schemas.microsoft.com/office/powerpoint/2010/main">
    <p:cut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xmlns:p14="http://schemas.microsoft.com/office/powerpoint/2010/main">
    <p:cut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xmlns:p14="http://schemas.microsoft.com/office/powerpoint/2010/main">
    <p:cut/>
  </p:transition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xmlns:p14="http://schemas.microsoft.com/office/powerpoint/2010/main">
    <p:cut/>
  </p:transition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jpe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jpe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jpeg"/><Relationship Id="rId3" Type="http://schemas.openxmlformats.org/officeDocument/2006/relationships/image" Target="../media/image14.jpe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mailto:dondodge@google.com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  <a:latin typeface="Arial Black"/>
              </a:rPr>
              <a:t>Lessons From Failure</a:t>
            </a:r>
            <a:endParaRPr lang="en-US" dirty="0">
              <a:solidFill>
                <a:srgbClr val="0000FF"/>
              </a:solidFill>
              <a:latin typeface="Arial Black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2098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Don Dodge</a:t>
            </a:r>
          </a:p>
          <a:p>
            <a:r>
              <a:rPr lang="en-US" dirty="0" smtClean="0"/>
              <a:t>Developer Advocate</a:t>
            </a:r>
          </a:p>
          <a:p>
            <a:r>
              <a:rPr lang="en-US" dirty="0" smtClean="0"/>
              <a:t>Google</a:t>
            </a:r>
          </a:p>
          <a:p>
            <a:r>
              <a:rPr lang="en-US" dirty="0" err="1" smtClean="0"/>
              <a:t>dondodge@google.com</a:t>
            </a:r>
            <a:endParaRPr lang="en-US" dirty="0"/>
          </a:p>
        </p:txBody>
      </p:sp>
    </p:spTree>
  </p:cSld>
  <p:clrMapOvr>
    <a:masterClrMapping/>
  </p:clrMapOvr>
  <p:transition xmlns:p14="http://schemas.microsoft.com/office/powerpoint/2010/main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  <a:latin typeface="Arial Black"/>
              </a:rPr>
              <a:t>Failure Is Not An Option</a:t>
            </a:r>
            <a:endParaRPr lang="en-US" dirty="0">
              <a:solidFill>
                <a:srgbClr val="0000FF"/>
              </a:solidFill>
              <a:latin typeface="Arial Black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do we mean when we say that?</a:t>
            </a:r>
          </a:p>
          <a:p>
            <a:pPr lvl="1"/>
            <a:r>
              <a:rPr lang="en-US" dirty="0" smtClean="0"/>
              <a:t>Try everything until you succeed?</a:t>
            </a:r>
          </a:p>
          <a:p>
            <a:pPr lvl="1"/>
            <a:r>
              <a:rPr lang="en-US" dirty="0" smtClean="0"/>
              <a:t>Don’t fail?</a:t>
            </a:r>
          </a:p>
          <a:p>
            <a:r>
              <a:rPr lang="en-US" dirty="0" smtClean="0"/>
              <a:t>How do employees interpret it?</a:t>
            </a:r>
          </a:p>
          <a:p>
            <a:pPr lvl="1"/>
            <a:r>
              <a:rPr lang="en-US" dirty="0" smtClean="0"/>
              <a:t>If I fail once I’m fired</a:t>
            </a:r>
          </a:p>
          <a:p>
            <a:pPr lvl="1"/>
            <a:r>
              <a:rPr lang="en-US" dirty="0" smtClean="0"/>
              <a:t>If I spend over budget I’ve failed</a:t>
            </a:r>
          </a:p>
          <a:p>
            <a:r>
              <a:rPr lang="en-US" dirty="0" smtClean="0"/>
              <a:t>Be sure you agree</a:t>
            </a:r>
          </a:p>
          <a:p>
            <a:endParaRPr lang="en-US" dirty="0"/>
          </a:p>
        </p:txBody>
      </p:sp>
    </p:spTree>
  </p:cSld>
  <p:clrMapOvr>
    <a:masterClrMapping/>
  </p:clrMapOvr>
  <p:transition xmlns:p14="http://schemas.microsoft.com/office/powerpoint/2010/main">
    <p:cut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868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00FF"/>
                </a:solidFill>
                <a:latin typeface="Arial Black"/>
              </a:rPr>
              <a:t>Success is a terrible teacher</a:t>
            </a:r>
            <a:endParaRPr lang="en-US" dirty="0">
              <a:solidFill>
                <a:srgbClr val="0000FF"/>
              </a:solidFill>
              <a:latin typeface="Arial Black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32037"/>
            <a:ext cx="8229600" cy="4144963"/>
          </a:xfrm>
        </p:spPr>
        <p:txBody>
          <a:bodyPr/>
          <a:lstStyle/>
          <a:p>
            <a:r>
              <a:rPr lang="en-US" dirty="0" smtClean="0"/>
              <a:t>Success deludes us into thinking we know everything and can’t fail.</a:t>
            </a:r>
          </a:p>
          <a:p>
            <a:r>
              <a:rPr lang="en-US" dirty="0" smtClean="0"/>
              <a:t>We learn more from failure than success</a:t>
            </a:r>
          </a:p>
          <a:p>
            <a:r>
              <a:rPr lang="en-US" dirty="0" smtClean="0"/>
              <a:t>Success masks underlying problems</a:t>
            </a:r>
          </a:p>
          <a:p>
            <a:r>
              <a:rPr lang="en-US" dirty="0" smtClean="0"/>
              <a:t>We overlook luck in success</a:t>
            </a:r>
          </a:p>
        </p:txBody>
      </p:sp>
    </p:spTree>
  </p:cSld>
  <p:clrMapOvr>
    <a:masterClrMapping/>
  </p:clrMapOvr>
  <p:transition xmlns:p14="http://schemas.microsoft.com/office/powerpoint/2010/main">
    <p:cut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  <a:latin typeface="Arial Black"/>
              </a:rPr>
              <a:t>Thomas Edison</a:t>
            </a:r>
            <a:endParaRPr lang="en-US" dirty="0">
              <a:solidFill>
                <a:srgbClr val="0000FF"/>
              </a:solidFill>
              <a:latin typeface="Arial Black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 have not failed, I have just found many approaches that do not work.</a:t>
            </a:r>
          </a:p>
          <a:p>
            <a:r>
              <a:rPr dirty="0"/>
              <a:t>I am not discouraged, because every wrong attempt discarded is another step forward</a:t>
            </a:r>
            <a:r>
              <a:rPr dirty="0" smtClean="0"/>
              <a:t>.</a:t>
            </a:r>
            <a:endParaRPr lang="en-US" dirty="0" smtClean="0"/>
          </a:p>
          <a:p>
            <a:endParaRPr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3" descr="edison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4200" y="1417638"/>
            <a:ext cx="3048000" cy="2392362"/>
          </a:xfrm>
          <a:prstGeom prst="rect">
            <a:avLst/>
          </a:prstGeom>
        </p:spPr>
      </p:pic>
    </p:spTree>
  </p:cSld>
  <p:clrMapOvr>
    <a:masterClrMapping/>
  </p:clrMapOvr>
  <p:transition xmlns:p14="http://schemas.microsoft.com/office/powerpoint/2010/main">
    <p:cut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00FF"/>
                </a:solidFill>
                <a:latin typeface="Arial Black"/>
              </a:rPr>
              <a:t>Guitar Hero </a:t>
            </a:r>
            <a:r>
              <a:rPr lang="en-US" dirty="0" smtClean="0">
                <a:solidFill>
                  <a:srgbClr val="0000FF"/>
                </a:solidFill>
                <a:latin typeface="Arial Black"/>
              </a:rPr>
              <a:t/>
            </a:r>
            <a:br>
              <a:rPr lang="en-US" dirty="0" smtClean="0">
                <a:solidFill>
                  <a:srgbClr val="0000FF"/>
                </a:solidFill>
                <a:latin typeface="Arial Black"/>
              </a:rPr>
            </a:br>
            <a:r>
              <a:rPr lang="en-US" dirty="0" smtClean="0">
                <a:solidFill>
                  <a:srgbClr val="0000FF"/>
                </a:solidFill>
                <a:latin typeface="Arial Black"/>
              </a:rPr>
              <a:t>overnight success – 10 years</a:t>
            </a:r>
            <a:endParaRPr lang="en-US" dirty="0">
              <a:solidFill>
                <a:srgbClr val="0000FF"/>
              </a:solidFill>
              <a:latin typeface="Arial Black"/>
            </a:endParaRPr>
          </a:p>
        </p:txBody>
      </p:sp>
      <p:pic>
        <p:nvPicPr>
          <p:cNvPr id="4" name="Content Placeholder 3" descr="guitar hero.jpe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90600" y="1752600"/>
            <a:ext cx="7239000" cy="4949275"/>
          </a:xfrm>
        </p:spPr>
      </p:pic>
    </p:spTree>
  </p:cSld>
  <p:clrMapOvr>
    <a:masterClrMapping/>
  </p:clrMapOvr>
  <p:transition xmlns:p14="http://schemas.microsoft.com/office/powerpoint/2010/main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  <a:latin typeface="Arial Black"/>
              </a:rPr>
              <a:t>WD40</a:t>
            </a:r>
            <a:endParaRPr lang="en-US" dirty="0">
              <a:solidFill>
                <a:srgbClr val="0000FF"/>
              </a:solidFill>
              <a:latin typeface="Arial Black"/>
            </a:endParaRPr>
          </a:p>
        </p:txBody>
      </p:sp>
      <p:pic>
        <p:nvPicPr>
          <p:cNvPr id="6" name="Content Placeholder 5" descr="wd40.jpe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28800" y="1322213"/>
            <a:ext cx="5562600" cy="5230987"/>
          </a:xfrm>
        </p:spPr>
      </p:pic>
    </p:spTree>
  </p:cSld>
  <p:clrMapOvr>
    <a:masterClrMapping/>
  </p:clrMapOvr>
  <p:transition xmlns:p14="http://schemas.microsoft.com/office/powerpoint/2010/main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  <a:latin typeface="Arial Black"/>
              </a:rPr>
              <a:t>Angry </a:t>
            </a:r>
            <a:r>
              <a:rPr lang="en-US" dirty="0" smtClean="0">
                <a:solidFill>
                  <a:srgbClr val="0000FF"/>
                </a:solidFill>
                <a:latin typeface="Arial Black"/>
              </a:rPr>
              <a:t>Birds – 52</a:t>
            </a:r>
            <a:r>
              <a:rPr lang="en-US" baseline="30000" dirty="0" smtClean="0">
                <a:solidFill>
                  <a:srgbClr val="0000FF"/>
                </a:solidFill>
                <a:latin typeface="Arial Black"/>
              </a:rPr>
              <a:t>nd</a:t>
            </a:r>
            <a:r>
              <a:rPr lang="en-US" dirty="0" smtClean="0">
                <a:solidFill>
                  <a:srgbClr val="0000FF"/>
                </a:solidFill>
                <a:latin typeface="Arial Black"/>
              </a:rPr>
              <a:t> game</a:t>
            </a:r>
            <a:endParaRPr lang="en-US" dirty="0">
              <a:solidFill>
                <a:srgbClr val="0000FF"/>
              </a:solidFill>
              <a:latin typeface="Arial Black"/>
            </a:endParaRPr>
          </a:p>
        </p:txBody>
      </p:sp>
      <p:pic>
        <p:nvPicPr>
          <p:cNvPr id="4" name="Content Placeholder 3" descr="angry birds.jpe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6585" y="1417638"/>
            <a:ext cx="8835015" cy="4602162"/>
          </a:xfrm>
        </p:spPr>
      </p:pic>
    </p:spTree>
  </p:cSld>
  <p:clrMapOvr>
    <a:masterClrMapping/>
  </p:clrMapOvr>
  <p:transition xmlns:p14="http://schemas.microsoft.com/office/powerpoint/2010/main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  <a:latin typeface="Arial Black"/>
              </a:rPr>
              <a:t>Formula </a:t>
            </a:r>
            <a:r>
              <a:rPr lang="en-US" dirty="0" smtClean="0">
                <a:solidFill>
                  <a:srgbClr val="0000FF"/>
                </a:solidFill>
                <a:latin typeface="Arial Black"/>
              </a:rPr>
              <a:t>409 – keep trying</a:t>
            </a:r>
            <a:endParaRPr lang="en-US" dirty="0">
              <a:solidFill>
                <a:srgbClr val="0000FF"/>
              </a:solidFill>
              <a:latin typeface="Arial Black"/>
            </a:endParaRPr>
          </a:p>
        </p:txBody>
      </p:sp>
      <p:pic>
        <p:nvPicPr>
          <p:cNvPr id="4" name="Content Placeholder 3" descr="409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95400" y="1417638"/>
            <a:ext cx="6248400" cy="4983162"/>
          </a:xfrm>
        </p:spPr>
      </p:pic>
    </p:spTree>
  </p:cSld>
  <p:clrMapOvr>
    <a:masterClrMapping/>
  </p:clrMapOvr>
  <p:transition xmlns:p14="http://schemas.microsoft.com/office/powerpoint/2010/main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Windows 8</a:t>
            </a:r>
            <a:r>
              <a:rPr lang="en-US" dirty="0" smtClean="0"/>
              <a:t>? Keep trying</a:t>
            </a:r>
            <a:endParaRPr lang="en-US" dirty="0"/>
          </a:p>
        </p:txBody>
      </p:sp>
      <p:pic>
        <p:nvPicPr>
          <p:cNvPr id="4" name="Content Placeholder 3" descr="windows.jpe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16343" y="1417638"/>
            <a:ext cx="6937057" cy="5135562"/>
          </a:xfrm>
        </p:spPr>
      </p:pic>
    </p:spTree>
  </p:cSld>
  <p:clrMapOvr>
    <a:masterClrMapping/>
  </p:clrMapOvr>
  <p:transition xmlns:p14="http://schemas.microsoft.com/office/powerpoint/2010/main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  <a:latin typeface="Arial Black"/>
              </a:rPr>
              <a:t>Attitude Adjustment</a:t>
            </a:r>
            <a:endParaRPr lang="en-US" dirty="0">
              <a:solidFill>
                <a:srgbClr val="0000FF"/>
              </a:solidFill>
              <a:latin typeface="Arial Black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Fail Fast – Succeed Faster</a:t>
            </a:r>
          </a:p>
          <a:p>
            <a:r>
              <a:rPr lang="en-US" dirty="0" smtClean="0"/>
              <a:t>Recognize mistakes as experience</a:t>
            </a:r>
          </a:p>
          <a:p>
            <a:r>
              <a:rPr lang="en-US" dirty="0" smtClean="0"/>
              <a:t>Failure is making the same mistakes twice</a:t>
            </a:r>
          </a:p>
          <a:p>
            <a:r>
              <a:rPr lang="en-US" dirty="0" smtClean="0"/>
              <a:t>Set impossible goals</a:t>
            </a:r>
          </a:p>
          <a:p>
            <a:r>
              <a:rPr lang="en-US" dirty="0" smtClean="0"/>
              <a:t>Reward partial success</a:t>
            </a:r>
          </a:p>
          <a:p>
            <a:endParaRPr lang="en-US" dirty="0"/>
          </a:p>
        </p:txBody>
      </p:sp>
    </p:spTree>
  </p:cSld>
  <p:clrMapOvr>
    <a:masterClrMapping/>
  </p:clrMapOvr>
  <p:transition xmlns:p14="http://schemas.microsoft.com/office/powerpoint/2010/main">
    <p:cut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  <a:latin typeface="Arial Black"/>
              </a:rPr>
              <a:t>The Future?</a:t>
            </a:r>
            <a:endParaRPr lang="en-US" dirty="0">
              <a:solidFill>
                <a:srgbClr val="0000FF"/>
              </a:solidFill>
              <a:latin typeface="Arial Black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Look back 10 </a:t>
            </a:r>
            <a:r>
              <a:rPr lang="en-US" dirty="0" smtClean="0"/>
              <a:t>years</a:t>
            </a:r>
          </a:p>
          <a:p>
            <a:r>
              <a:rPr lang="en-US" dirty="0" smtClean="0"/>
              <a:t>Accelerate 2X</a:t>
            </a:r>
            <a:endParaRPr lang="en-US" dirty="0" smtClean="0"/>
          </a:p>
        </p:txBody>
      </p:sp>
    </p:spTree>
  </p:cSld>
  <p:clrMapOvr>
    <a:masterClrMapping/>
  </p:clrMapOvr>
  <p:transition xmlns:p14="http://schemas.microsoft.com/office/powerpoint/2010/main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  <a:latin typeface="Arial Black"/>
              </a:rPr>
              <a:t>Failure is not an option</a:t>
            </a:r>
            <a:endParaRPr lang="en-US" dirty="0">
              <a:solidFill>
                <a:srgbClr val="0000FF"/>
              </a:solidFill>
              <a:latin typeface="Arial Black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 is a requirement </a:t>
            </a:r>
          </a:p>
          <a:p>
            <a:r>
              <a:rPr lang="en-US" dirty="0" smtClean="0"/>
              <a:t>to learning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 xmlns:p14="http://schemas.microsoft.com/office/powerpoint/2010/main">
    <p:cut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0000FF"/>
                </a:solidFill>
                <a:latin typeface="Arial Black"/>
              </a:rPr>
              <a:t>Internet 10 Years Ago</a:t>
            </a:r>
          </a:p>
        </p:txBody>
      </p:sp>
      <p:sp>
        <p:nvSpPr>
          <p:cNvPr id="18435" name="TextBox 4"/>
          <p:cNvSpPr txBox="1">
            <a:spLocks noChangeArrowheads="1"/>
          </p:cNvSpPr>
          <p:nvPr/>
        </p:nvSpPr>
        <p:spPr bwMode="auto">
          <a:xfrm>
            <a:off x="4156075" y="1962150"/>
            <a:ext cx="4945063" cy="492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400" dirty="0" smtClean="0"/>
              <a:t>256K Modem</a:t>
            </a:r>
          </a:p>
          <a:p>
            <a:endParaRPr lang="en-US" sz="2400" dirty="0" smtClean="0"/>
          </a:p>
          <a:p>
            <a:r>
              <a:rPr lang="en-US" sz="2400" dirty="0" smtClean="0"/>
              <a:t>Cable Modems just emerging</a:t>
            </a:r>
          </a:p>
          <a:p>
            <a:r>
              <a:rPr lang="en-US" sz="2400" dirty="0" smtClean="0"/>
              <a:t>Downloading software very slow</a:t>
            </a:r>
          </a:p>
          <a:p>
            <a:r>
              <a:rPr lang="en-US" sz="2400" dirty="0" smtClean="0"/>
              <a:t>Music download slow</a:t>
            </a:r>
          </a:p>
          <a:p>
            <a:r>
              <a:rPr lang="en-US" sz="2400" dirty="0" smtClean="0"/>
              <a:t>Video small postage stamp</a:t>
            </a:r>
          </a:p>
          <a:p>
            <a:r>
              <a:rPr lang="en-US" sz="2400" dirty="0" smtClean="0"/>
              <a:t>Video playback slow and choppy</a:t>
            </a:r>
          </a:p>
          <a:p>
            <a:r>
              <a:rPr lang="en-US" sz="2400" dirty="0" err="1" smtClean="0"/>
              <a:t>VoIP</a:t>
            </a:r>
            <a:r>
              <a:rPr lang="en-US" sz="2400" dirty="0" smtClean="0"/>
              <a:t> not reliable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3200" dirty="0" smtClean="0"/>
          </a:p>
          <a:p>
            <a:endParaRPr lang="en-US" sz="2400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18436" name="Content Placeholder 6" descr="dsl modem.jp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04788" y="2262188"/>
            <a:ext cx="3586162" cy="3200400"/>
          </a:xfrm>
        </p:spPr>
      </p:pic>
    </p:spTree>
  </p:cSld>
  <p:clrMapOvr>
    <a:masterClrMapping/>
  </p:clrMapOvr>
  <p:transition xmlns:p14="http://schemas.microsoft.com/office/powerpoint/2010/main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0000FF"/>
                </a:solidFill>
                <a:latin typeface="Arial Black"/>
              </a:rPr>
              <a:t>Cell Phone 10 Years Ago</a:t>
            </a:r>
          </a:p>
        </p:txBody>
      </p:sp>
      <p:pic>
        <p:nvPicPr>
          <p:cNvPr id="19459" name="Content Placeholder 3" descr="motorola_startac.jp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98425" y="1838325"/>
            <a:ext cx="3290888" cy="4049713"/>
          </a:xfrm>
        </p:spPr>
      </p:pic>
      <p:sp>
        <p:nvSpPr>
          <p:cNvPr id="19460" name="TextBox 4"/>
          <p:cNvSpPr txBox="1">
            <a:spLocks noChangeArrowheads="1"/>
          </p:cNvSpPr>
          <p:nvPr/>
        </p:nvSpPr>
        <p:spPr bwMode="auto">
          <a:xfrm>
            <a:off x="3597275" y="1962150"/>
            <a:ext cx="4945063" cy="4801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400" dirty="0"/>
              <a:t>Motorola </a:t>
            </a:r>
            <a:r>
              <a:rPr lang="en-US" sz="2400" dirty="0" err="1" smtClean="0"/>
              <a:t>StarTac</a:t>
            </a:r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 smtClean="0"/>
              <a:t>None of;</a:t>
            </a:r>
          </a:p>
          <a:p>
            <a:r>
              <a:rPr lang="en-US" sz="2400" dirty="0"/>
              <a:t>Text messaging</a:t>
            </a:r>
          </a:p>
          <a:p>
            <a:r>
              <a:rPr lang="en-US" sz="2400" dirty="0"/>
              <a:t>Email </a:t>
            </a:r>
          </a:p>
          <a:p>
            <a:r>
              <a:rPr lang="en-US" sz="2400" dirty="0"/>
              <a:t>Camera</a:t>
            </a:r>
          </a:p>
          <a:p>
            <a:r>
              <a:rPr lang="en-US" sz="2400" dirty="0"/>
              <a:t>Web browser</a:t>
            </a:r>
          </a:p>
          <a:p>
            <a:r>
              <a:rPr lang="en-US" sz="2400" dirty="0"/>
              <a:t>Search</a:t>
            </a:r>
          </a:p>
          <a:p>
            <a:r>
              <a:rPr lang="en-US" sz="2400" dirty="0"/>
              <a:t>Applications</a:t>
            </a:r>
          </a:p>
          <a:p>
            <a:r>
              <a:rPr lang="en-US" sz="2400" dirty="0"/>
              <a:t>GPS locations</a:t>
            </a:r>
          </a:p>
          <a:p>
            <a:r>
              <a:rPr lang="en-US" sz="2400" dirty="0"/>
              <a:t>Maps</a:t>
            </a:r>
          </a:p>
          <a:p>
            <a:r>
              <a:rPr lang="en-US" sz="2400" dirty="0"/>
              <a:t>Voice recognition</a:t>
            </a:r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ransition xmlns:p14="http://schemas.microsoft.com/office/powerpoint/2010/main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  <a:latin typeface="Arial Black"/>
              </a:rPr>
              <a:t>In 3 </a:t>
            </a:r>
            <a:r>
              <a:rPr lang="en-US" dirty="0" smtClean="0">
                <a:solidFill>
                  <a:srgbClr val="0000FF"/>
                </a:solidFill>
                <a:latin typeface="Arial Black"/>
              </a:rPr>
              <a:t>Years</a:t>
            </a:r>
            <a:endParaRPr lang="en-US" dirty="0">
              <a:solidFill>
                <a:srgbClr val="0000FF"/>
              </a:solidFill>
              <a:latin typeface="Arial Black"/>
            </a:endParaRPr>
          </a:p>
        </p:txBody>
      </p:sp>
      <p:pic>
        <p:nvPicPr>
          <p:cNvPr id="4" name="Content Placeholder 3" descr="iphone.jpe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14400" y="1939131"/>
            <a:ext cx="2108200" cy="3848100"/>
          </a:xfrm>
        </p:spPr>
      </p:pic>
      <p:pic>
        <p:nvPicPr>
          <p:cNvPr id="5" name="Picture 4" descr="startac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61000" y="1939131"/>
            <a:ext cx="2692400" cy="3848099"/>
          </a:xfrm>
          <a:prstGeom prst="rect">
            <a:avLst/>
          </a:prstGeom>
        </p:spPr>
      </p:pic>
      <p:sp>
        <p:nvSpPr>
          <p:cNvPr id="6" name="Equal 5"/>
          <p:cNvSpPr/>
          <p:nvPr/>
        </p:nvSpPr>
        <p:spPr>
          <a:xfrm>
            <a:off x="4267200" y="3200400"/>
            <a:ext cx="914400" cy="914400"/>
          </a:xfrm>
          <a:prstGeom prst="mathEqual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  <a:latin typeface="Arial Black"/>
              </a:rPr>
              <a:t>Future of Computing</a:t>
            </a:r>
            <a:endParaRPr lang="en-US" dirty="0">
              <a:solidFill>
                <a:srgbClr val="0000FF"/>
              </a:solidFill>
              <a:latin typeface="Arial Black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Cell phone is your computer</a:t>
            </a:r>
          </a:p>
          <a:p>
            <a:r>
              <a:rPr lang="en-US" dirty="0" smtClean="0"/>
              <a:t>Wireless bandwidth explosion</a:t>
            </a:r>
          </a:p>
          <a:p>
            <a:r>
              <a:rPr lang="en-US" dirty="0" smtClean="0"/>
              <a:t>Everything in the Cloud</a:t>
            </a:r>
          </a:p>
          <a:p>
            <a:r>
              <a:rPr lang="en-US" dirty="0" smtClean="0"/>
              <a:t>Voice recognition – command and response</a:t>
            </a:r>
          </a:p>
          <a:p>
            <a:r>
              <a:rPr lang="en-US" dirty="0" smtClean="0"/>
              <a:t>No need for office – work anywhere</a:t>
            </a:r>
          </a:p>
          <a:p>
            <a:r>
              <a:rPr lang="en-US" dirty="0" smtClean="0"/>
              <a:t>Video conferencing on your phone </a:t>
            </a:r>
          </a:p>
          <a:p>
            <a:r>
              <a:rPr lang="en-US" dirty="0" smtClean="0"/>
              <a:t>Everything faster, smaller, cheaper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 xmlns:p14="http://schemas.microsoft.com/office/powerpoint/2010/main">
    <p:cut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76401"/>
            <a:ext cx="7772400" cy="1924050"/>
          </a:xfrm>
        </p:spPr>
        <p:txBody>
          <a:bodyPr/>
          <a:lstStyle/>
          <a:p>
            <a:r>
              <a:rPr lang="en-US" sz="7200" dirty="0" smtClean="0">
                <a:solidFill>
                  <a:srgbClr val="0000FF"/>
                </a:solidFill>
                <a:latin typeface="Arial Black"/>
              </a:rPr>
              <a:t>Thank You</a:t>
            </a:r>
            <a:endParaRPr lang="en-US" sz="7200" dirty="0">
              <a:solidFill>
                <a:srgbClr val="0000FF"/>
              </a:solidFill>
              <a:latin typeface="Arial Black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Don Dodge</a:t>
            </a:r>
          </a:p>
          <a:p>
            <a:r>
              <a:rPr lang="en-US" dirty="0" smtClean="0"/>
              <a:t>Google</a:t>
            </a:r>
          </a:p>
          <a:p>
            <a:r>
              <a:rPr lang="en-US" dirty="0" smtClean="0">
                <a:hlinkClick r:id="rId2"/>
              </a:rPr>
              <a:t>dondodge@google.com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 xmlns:p14="http://schemas.microsoft.com/office/powerpoint/2010/main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  <a:latin typeface="Arial Black"/>
              </a:rPr>
              <a:t>How do we learn?</a:t>
            </a:r>
            <a:endParaRPr lang="en-US" dirty="0">
              <a:solidFill>
                <a:srgbClr val="0000FF"/>
              </a:solidFill>
              <a:latin typeface="Arial Black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Experience is making a mistake and learning from it</a:t>
            </a:r>
          </a:p>
          <a:p>
            <a:r>
              <a:rPr lang="en-US" dirty="0" smtClean="0"/>
              <a:t>Failure is making the same mistake twice and not learning</a:t>
            </a:r>
            <a:endParaRPr lang="en-US" dirty="0"/>
          </a:p>
        </p:txBody>
      </p:sp>
    </p:spTree>
  </p:cSld>
  <p:clrMapOvr>
    <a:masterClrMapping/>
  </p:clrMapOvr>
  <p:transition xmlns:p14="http://schemas.microsoft.com/office/powerpoint/2010/main">
    <p:cut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  <a:latin typeface="Arial Black"/>
              </a:rPr>
              <a:t>Mistakes happen</a:t>
            </a:r>
            <a:endParaRPr lang="en-US" dirty="0">
              <a:solidFill>
                <a:srgbClr val="0000FF"/>
              </a:solidFill>
              <a:latin typeface="Arial Black"/>
            </a:endParaRPr>
          </a:p>
        </p:txBody>
      </p:sp>
      <p:pic>
        <p:nvPicPr>
          <p:cNvPr id="6" name="Content Placeholder 5" descr="crane-tip3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45091" y="1143000"/>
            <a:ext cx="7360709" cy="5520532"/>
          </a:xfrm>
        </p:spPr>
      </p:pic>
    </p:spTree>
  </p:cSld>
  <p:clrMapOvr>
    <a:masterClrMapping/>
  </p:clrMapOvr>
  <p:transition xmlns:p14="http://schemas.microsoft.com/office/powerpoint/2010/main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0000FF"/>
                </a:solidFill>
                <a:latin typeface="Arial Black"/>
              </a:rPr>
              <a:t>When we don’t plan </a:t>
            </a:r>
            <a:endParaRPr lang="en-US" dirty="0">
              <a:solidFill>
                <a:srgbClr val="0000FF"/>
              </a:solidFill>
              <a:latin typeface="Arial Black"/>
            </a:endParaRPr>
          </a:p>
        </p:txBody>
      </p:sp>
      <p:pic>
        <p:nvPicPr>
          <p:cNvPr id="6" name="Content Placeholder 5" descr="crane-tip4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5800" y="1600200"/>
            <a:ext cx="7543799" cy="5006181"/>
          </a:xfrm>
        </p:spPr>
      </p:pic>
    </p:spTree>
  </p:cSld>
  <p:clrMapOvr>
    <a:masterClrMapping/>
  </p:clrMapOvr>
  <p:transition xmlns:p14="http://schemas.microsoft.com/office/powerpoint/2010/main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  <a:latin typeface="Arial Black"/>
              </a:rPr>
              <a:t>Big enough…</a:t>
            </a:r>
            <a:endParaRPr lang="en-US" dirty="0">
              <a:solidFill>
                <a:srgbClr val="0000FF"/>
              </a:solidFill>
              <a:latin typeface="Arial Black"/>
            </a:endParaRPr>
          </a:p>
        </p:txBody>
      </p:sp>
      <p:pic>
        <p:nvPicPr>
          <p:cNvPr id="4" name="Content Placeholder 3" descr="crane-tip6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45091" y="1143000"/>
            <a:ext cx="7360709" cy="5520532"/>
          </a:xfrm>
        </p:spPr>
      </p:pic>
    </p:spTree>
  </p:cSld>
  <p:clrMapOvr>
    <a:masterClrMapping/>
  </p:clrMapOvr>
  <p:transition xmlns:p14="http://schemas.microsoft.com/office/powerpoint/2010/main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  <a:latin typeface="Arial Black"/>
              </a:rPr>
              <a:t>Plan really big!</a:t>
            </a:r>
            <a:endParaRPr lang="en-US" dirty="0">
              <a:solidFill>
                <a:srgbClr val="0000FF"/>
              </a:solidFill>
              <a:latin typeface="Arial Black"/>
            </a:endParaRPr>
          </a:p>
        </p:txBody>
      </p:sp>
      <p:pic>
        <p:nvPicPr>
          <p:cNvPr id="4" name="Content Placeholder 3" descr="crane10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62000" y="1417638"/>
            <a:ext cx="7467600" cy="5259082"/>
          </a:xfrm>
        </p:spPr>
      </p:pic>
    </p:spTree>
  </p:cSld>
  <p:clrMapOvr>
    <a:masterClrMapping/>
  </p:clrMapOvr>
  <p:transition xmlns:p14="http://schemas.microsoft.com/office/powerpoint/2010/main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  <a:latin typeface="Arial Black"/>
              </a:rPr>
              <a:t>Google plans big!</a:t>
            </a:r>
            <a:endParaRPr lang="en-US" dirty="0">
              <a:solidFill>
                <a:srgbClr val="0000FF"/>
              </a:solidFill>
              <a:latin typeface="Arial Black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Achieving 60% of the impossible is better than 100% of the ordinary</a:t>
            </a:r>
          </a:p>
          <a:p>
            <a:r>
              <a:rPr lang="en-US" dirty="0" smtClean="0"/>
              <a:t>If you are achieving 85% of your goals, you aren’t thinking big enough</a:t>
            </a:r>
          </a:p>
          <a:p>
            <a:r>
              <a:rPr lang="en-US" dirty="0" smtClean="0"/>
              <a:t>If you haven’t failed, you aren’t trying hard enough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 xmlns:p14="http://schemas.microsoft.com/office/powerpoint/2010/main">
    <p:cut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  <a:latin typeface="Arial Black"/>
              </a:rPr>
              <a:t>Failure = Experience</a:t>
            </a:r>
            <a:endParaRPr lang="en-US" dirty="0">
              <a:solidFill>
                <a:srgbClr val="0000FF"/>
              </a:solidFill>
              <a:latin typeface="Arial Black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Silicon Valley we don’t use the word “failure” we call it experience!</a:t>
            </a:r>
          </a:p>
          <a:p>
            <a:r>
              <a:rPr lang="en-US" dirty="0" smtClean="0"/>
              <a:t>Failure is just experience on the way to success</a:t>
            </a:r>
          </a:p>
          <a:p>
            <a:r>
              <a:rPr lang="en-US" dirty="0" smtClean="0"/>
              <a:t>Think big, start small, fail fast, succeed faster</a:t>
            </a:r>
          </a:p>
          <a:p>
            <a:endParaRPr lang="en-US" dirty="0"/>
          </a:p>
        </p:txBody>
      </p:sp>
    </p:spTree>
  </p:cSld>
  <p:clrMapOvr>
    <a:masterClrMapping/>
  </p:clrMapOvr>
  <p:transition xmlns:p14="http://schemas.microsoft.com/office/powerpoint/2010/main">
    <p:cut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575</TotalTime>
  <Words>406</Words>
  <Application>Microsoft Macintosh PowerPoint</Application>
  <PresentationFormat>On-screen Show (4:3)</PresentationFormat>
  <Paragraphs>97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Office Theme</vt:lpstr>
      <vt:lpstr>Lessons From Failure</vt:lpstr>
      <vt:lpstr>Failure is not an option</vt:lpstr>
      <vt:lpstr>How do we learn?</vt:lpstr>
      <vt:lpstr>Mistakes happen</vt:lpstr>
      <vt:lpstr>When we don’t plan </vt:lpstr>
      <vt:lpstr>Big enough…</vt:lpstr>
      <vt:lpstr>Plan really big!</vt:lpstr>
      <vt:lpstr>Google plans big!</vt:lpstr>
      <vt:lpstr>Failure = Experience</vt:lpstr>
      <vt:lpstr>Failure Is Not An Option</vt:lpstr>
      <vt:lpstr>Success is a terrible teacher</vt:lpstr>
      <vt:lpstr>Thomas Edison</vt:lpstr>
      <vt:lpstr>Guitar Hero  overnight success – 10 years</vt:lpstr>
      <vt:lpstr>WD40</vt:lpstr>
      <vt:lpstr>Angry Birds – 52nd game</vt:lpstr>
      <vt:lpstr>Formula 409 – keep trying</vt:lpstr>
      <vt:lpstr>Windows 8? Keep trying</vt:lpstr>
      <vt:lpstr>Attitude Adjustment</vt:lpstr>
      <vt:lpstr>The Future?</vt:lpstr>
      <vt:lpstr>Internet 10 Years Ago</vt:lpstr>
      <vt:lpstr>Cell Phone 10 Years Ago</vt:lpstr>
      <vt:lpstr>In 3 Years</vt:lpstr>
      <vt:lpstr>Future of Computing</vt:lpstr>
      <vt:lpstr>Thank You</vt:lpstr>
    </vt:vector>
  </TitlesOfParts>
  <Company>Google Inc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Lessons From Failure</dc:title>
  <dc:creator>Don Dodge</dc:creator>
  <cp:lastModifiedBy>Don Dodge</cp:lastModifiedBy>
  <cp:revision>43</cp:revision>
  <dcterms:created xsi:type="dcterms:W3CDTF">2011-07-25T16:58:35Z</dcterms:created>
  <dcterms:modified xsi:type="dcterms:W3CDTF">2011-10-11T12:19:01Z</dcterms:modified>
</cp:coreProperties>
</file>