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6"/>
  </p:notesMasterIdLst>
  <p:sldIdLst>
    <p:sldId id="263" r:id="rId3"/>
    <p:sldId id="413" r:id="rId4"/>
    <p:sldId id="422" r:id="rId5"/>
    <p:sldId id="436" r:id="rId6"/>
    <p:sldId id="412" r:id="rId7"/>
    <p:sldId id="414" r:id="rId8"/>
    <p:sldId id="410" r:id="rId9"/>
    <p:sldId id="446" r:id="rId10"/>
    <p:sldId id="394" r:id="rId11"/>
    <p:sldId id="415" r:id="rId12"/>
    <p:sldId id="416" r:id="rId13"/>
    <p:sldId id="472" r:id="rId14"/>
    <p:sldId id="418" r:id="rId15"/>
    <p:sldId id="437" r:id="rId16"/>
    <p:sldId id="438" r:id="rId17"/>
    <p:sldId id="421" r:id="rId18"/>
    <p:sldId id="444" r:id="rId19"/>
    <p:sldId id="443" r:id="rId20"/>
    <p:sldId id="398" r:id="rId21"/>
    <p:sldId id="442" r:id="rId22"/>
    <p:sldId id="447" r:id="rId23"/>
    <p:sldId id="448" r:id="rId24"/>
    <p:sldId id="471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9" r:id="rId37"/>
    <p:sldId id="461" r:id="rId38"/>
    <p:sldId id="465" r:id="rId39"/>
    <p:sldId id="468" r:id="rId40"/>
    <p:sldId id="466" r:id="rId41"/>
    <p:sldId id="467" r:id="rId42"/>
    <p:sldId id="470" r:id="rId43"/>
    <p:sldId id="432" r:id="rId44"/>
    <p:sldId id="473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4000" b="1" kern="1200">
        <a:solidFill>
          <a:srgbClr val="FF66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4000" b="1" kern="1200">
        <a:solidFill>
          <a:srgbClr val="FF66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4000" b="1" kern="1200">
        <a:solidFill>
          <a:srgbClr val="FF66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4000" b="1" kern="1200">
        <a:solidFill>
          <a:srgbClr val="FF66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4000" b="1" kern="1200">
        <a:solidFill>
          <a:srgbClr val="FF6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6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6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6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66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92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5" autoAdjust="0"/>
  </p:normalViewPr>
  <p:slideViewPr>
    <p:cSldViewPr>
      <p:cViewPr>
        <p:scale>
          <a:sx n="50" d="100"/>
          <a:sy n="50" d="100"/>
        </p:scale>
        <p:origin x="-119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C08958ED-B556-479A-AE16-FDD0CBC759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1246-C79C-4DBD-8D18-107E68062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0183D-DF69-49D6-A3E7-B6006E9F3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B766-37DB-4B3C-8374-D9458930D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07E5D0-160A-4B11-9A8D-A20B597BC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F03DC6-C001-4909-90C6-600A6B393E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23" name="Picture 7" descr="portocali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A17D5-FF8F-4227-9919-183288C24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67A0-6DB9-4C3D-9564-E15911BB4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310CD-F3AF-4BDE-B5CA-4AD917E39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CCD4-0610-4950-B534-13EA31C3D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7277-D64D-40CC-A68C-04F466379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B93B0-53EA-4A6B-9CEB-A44F1627E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EA75-8128-4E91-99EA-827874580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34AF-C4FD-4303-8730-15C7F64E2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506E-408D-4829-A16A-59B303ACC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5AF7A-736F-485B-8124-B5795C83D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8172-3A26-452E-ADEC-DB03CD866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1BCF9-1865-4180-B0AF-997F59B73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E70E6-5B00-4AB9-AF07-193FD98BD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74340-564E-4860-BD3A-22F26EFE7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AC6C4-2065-4554-9A3B-DAF756350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DF64-17CD-4694-95B4-A82C8A008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66FC-1BA3-4BC5-A6FB-B175D0BC8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AC312-1B6B-4069-9AB1-405D6C12D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F481E1D5-8A43-4982-9B31-6D4BD46BC2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gr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E236E323-BCFD-4748-AA3C-6E70530F7E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portocali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Image:Business_cycle_0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ircular_flow_of_goods_incom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d/d4/Kondratieff_Wave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money.howstuffworks.com/personal-finance/debt-management/debt-pictures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hyperlink" Target="http://business.ceu.hu/" TargetMode="External"/><Relationship Id="rId3" Type="http://schemas.openxmlformats.org/officeDocument/2006/relationships/hyperlink" Target="http://www.google.ro/imgres?imgurl=http://www.techmeetup.co.uk/static/img/wp/seedcamp460.jpg&amp;imgrefurl=http://www.techmeetup.co.uk/blog/2009/09/seedcamp-week-whos-coming/&amp;usg=__EGbOeKPn-q5Bzof2y_zyDLbZwik=&amp;h=276&amp;w=460&amp;sz=14&amp;hl=ro&amp;start=1&amp;sig2=Xjd4OKmhceQLhCcOy1A9nQ&amp;zoom=1&amp;itbs=1&amp;tbnid=B_GVM_JUmpP7BM:&amp;tbnh=77&amp;tbnw=128&amp;prev=/images%3Fq%3Dseedcamp%26hl%3Dro%26sa%3DX%26rls%3Dcom.microsoft:en-us:IE-Address%26rlz%3D1I7ADBR_en%26prmdo%3D1%26tbs%3Disch:1%26prmd%3Dl&amp;ei=hH_rTJS1NsXzsgbFqZzwDg" TargetMode="External"/><Relationship Id="rId7" Type="http://schemas.openxmlformats.org/officeDocument/2006/relationships/hyperlink" Target="http://www.businessmentoring.ro/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hyperlink" Target="http://www.startupweek2011.com/" TargetMode="External"/><Relationship Id="rId5" Type="http://schemas.openxmlformats.org/officeDocument/2006/relationships/hyperlink" Target="http://www.schoolforstartups.co.uk/" TargetMode="External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://www.ghenea.ro/wp-content/uploads/2010/08/MSM.jpg" TargetMode="External"/><Relationship Id="rId1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en/2/27/Conceptual_Timeline.p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usiness_cycle_01.pn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Kondratieff_Wave.sv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43400" y="990600"/>
            <a:ext cx="4648200" cy="3352800"/>
          </a:xfrm>
          <a:noFill/>
          <a:ln/>
        </p:spPr>
        <p:txBody>
          <a:bodyPr/>
          <a:lstStyle/>
          <a:p>
            <a:r>
              <a:rPr lang="ro-RO" sz="3200" b="1" i="1" dirty="0" smtClean="0">
                <a:solidFill>
                  <a:srgbClr val="FF6600"/>
                </a:solidFill>
              </a:rPr>
              <a:t>Netrepreneurs, the New Breed of Entrepreneurs</a:t>
            </a:r>
            <a:r>
              <a:rPr lang="en-US" sz="3200" b="1" i="1" dirty="0">
                <a:solidFill>
                  <a:srgbClr val="FF6600"/>
                </a:solidFill>
              </a:rPr>
              <a:t/>
            </a:r>
            <a:br>
              <a:rPr lang="en-US" sz="3200" b="1" i="1" dirty="0">
                <a:solidFill>
                  <a:srgbClr val="FF6600"/>
                </a:solidFill>
              </a:rPr>
            </a:br>
            <a:endParaRPr lang="en-US" sz="3200" b="1" i="1" dirty="0">
              <a:solidFill>
                <a:srgbClr val="FF66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4648200"/>
            <a:ext cx="2291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Marius </a:t>
            </a:r>
            <a:r>
              <a:rPr lang="en-US" sz="2400" b="0" dirty="0" smtClean="0">
                <a:solidFill>
                  <a:schemeClr val="tx1"/>
                </a:solidFill>
              </a:rPr>
              <a:t>Ghenea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ro-RO" sz="2400" b="0" dirty="0" smtClean="0">
                <a:solidFill>
                  <a:schemeClr val="tx1"/>
                </a:solidFill>
              </a:rPr>
              <a:t>Poznan, Oct 10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16407" name="Picture 23" descr="entrepreneu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257800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/>
              <a:t>The economic development theory: “business-cycles” and the “circular flow”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/>
              <a:t>Without innovation, the circular flow remains static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/>
              <a:t>The Entrepreneur is the one taking the economic cycle into a dynamic mode, towards the next cycle</a:t>
            </a:r>
          </a:p>
        </p:txBody>
      </p:sp>
      <p:pic>
        <p:nvPicPr>
          <p:cNvPr id="199683" name="Picture 3" descr="An abstract business cycle">
            <a:hlinkClick r:id="rId2" tooltip="An abstract business cyc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60575"/>
            <a:ext cx="2895600" cy="1673225"/>
          </a:xfrm>
          <a:prstGeom prst="rect">
            <a:avLst/>
          </a:prstGeom>
          <a:noFill/>
        </p:spPr>
      </p:pic>
      <p:pic>
        <p:nvPicPr>
          <p:cNvPr id="199685" name="Picture 5" descr="In this simplified image, the relationship between the decision-makers in the circular flow model is shown. Larger arrows show a primary factors, whilst the red smaller arrows show subsequent or secondary factors.">
            <a:hlinkClick r:id="rId4" tooltip="In this simplified image, the relationship between the decision-makers in the circular flow model is shown. Larger arrows show a primary factors, whilst the red smaller arrows show subsequent or secondary factors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71938"/>
            <a:ext cx="2895600" cy="2176462"/>
          </a:xfrm>
          <a:prstGeom prst="rect">
            <a:avLst/>
          </a:prstGeom>
          <a:noFill/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81000" y="1019175"/>
            <a:ext cx="678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“an entrepreneur is a person who is willing and able to convert a new idea or invention into a successful innovation” 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6200" y="304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Schumpeter and his contribution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Image:Kondratieff Wav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05800" cy="3665538"/>
          </a:xfrm>
          <a:prstGeom prst="rect">
            <a:avLst/>
          </a:prstGeom>
          <a:noFill/>
        </p:spPr>
      </p:pic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1828800" y="4295775"/>
            <a:ext cx="701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Industrial Revolution - 1770 </a:t>
            </a:r>
          </a:p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The Age of Railways - 1820 </a:t>
            </a:r>
          </a:p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The Age of Steel and Electricity - 1870 </a:t>
            </a:r>
          </a:p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The Age of the Automobile - 1920 </a:t>
            </a:r>
          </a:p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The Age of IT - 1970 </a:t>
            </a:r>
          </a:p>
          <a:p>
            <a:pPr marL="342900" indent="-342900" algn="l">
              <a:spcBef>
                <a:spcPct val="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The next Age: the post-information age? The Google Age? Or the Facebook Age? 2020?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76200" y="304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Kondratieff cycles &amp; entrepreneurs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big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7025"/>
            <a:ext cx="91440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342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Famous </a:t>
            </a:r>
            <a:r>
              <a:rPr lang="en-US" sz="2400" b="0" dirty="0" err="1" smtClean="0">
                <a:solidFill>
                  <a:schemeClr val="tx1"/>
                </a:solidFill>
              </a:rPr>
              <a:t>netrepreneurs</a:t>
            </a:r>
            <a:r>
              <a:rPr lang="ro-RO" sz="2400" b="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4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Jerry Yang &amp; David </a:t>
            </a:r>
            <a:r>
              <a:rPr lang="en-US" sz="2400" b="0" dirty="0" err="1">
                <a:solidFill>
                  <a:schemeClr val="tx1"/>
                </a:solidFill>
              </a:rPr>
              <a:t>Filo</a:t>
            </a:r>
            <a:r>
              <a:rPr lang="en-US" sz="2400" b="0" dirty="0">
                <a:solidFill>
                  <a:schemeClr val="tx1"/>
                </a:solidFill>
              </a:rPr>
              <a:t> (Yahoo)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Serghei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Brin</a:t>
            </a:r>
            <a:r>
              <a:rPr lang="en-US" sz="2400" b="0" dirty="0">
                <a:solidFill>
                  <a:schemeClr val="tx1"/>
                </a:solidFill>
              </a:rPr>
              <a:t> &amp; Larry Page (Google)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 Steve Chen </a:t>
            </a:r>
            <a:r>
              <a:rPr lang="en-US" sz="2400" b="0" dirty="0" err="1">
                <a:solidFill>
                  <a:schemeClr val="tx1"/>
                </a:solidFill>
              </a:rPr>
              <a:t>si</a:t>
            </a:r>
            <a:r>
              <a:rPr lang="en-US" sz="2400" b="0" dirty="0">
                <a:solidFill>
                  <a:schemeClr val="tx1"/>
                </a:solidFill>
              </a:rPr>
              <a:t> Chad Hurley (YouTube) 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4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 do they all come in pairs? 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57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6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The </a:t>
            </a:r>
            <a:r>
              <a:rPr lang="en-US" b="1" dirty="0" err="1" smtClean="0">
                <a:solidFill>
                  <a:srgbClr val="FF6600"/>
                </a:solidFill>
              </a:rPr>
              <a:t>Netrepreneur</a:t>
            </a:r>
            <a:r>
              <a:rPr lang="ro-RO" b="1" dirty="0" smtClean="0">
                <a:solidFill>
                  <a:srgbClr val="FF6600"/>
                </a:solidFill>
              </a:rPr>
              <a:t>s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Ilovecr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780088" cy="5791200"/>
          </a:xfrm>
          <a:prstGeom prst="rect">
            <a:avLst/>
          </a:prstGeom>
          <a:noFill/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The Netrepreneurs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457200" y="3200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o-RO" sz="1800" b="0" i="1" dirty="0" smtClean="0">
                <a:solidFill>
                  <a:schemeClr val="tx1"/>
                </a:solidFill>
              </a:rPr>
              <a:t>Usually young, informal,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o-RO" sz="1800" b="0" i="1" dirty="0" smtClean="0">
                <a:solidFill>
                  <a:schemeClr val="tx1"/>
                </a:solidFill>
              </a:rPr>
              <a:t>iconoclast</a:t>
            </a:r>
            <a:endParaRPr lang="en-US" sz="1800" b="0" i="1" dirty="0">
              <a:solidFill>
                <a:schemeClr val="tx1"/>
              </a:solidFill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304800" y="4413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The Netrepreneurs</a:t>
            </a:r>
            <a:endParaRPr lang="en-US" b="0"/>
          </a:p>
        </p:txBody>
      </p:sp>
      <p:pic>
        <p:nvPicPr>
          <p:cNvPr id="230404" name="Picture 4" descr="evanwilliam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46225"/>
            <a:ext cx="2819400" cy="1882775"/>
          </a:xfrm>
          <a:prstGeom prst="rect">
            <a:avLst/>
          </a:prstGeom>
          <a:noFill/>
        </p:spPr>
      </p:pic>
      <p:pic>
        <p:nvPicPr>
          <p:cNvPr id="230405" name="Picture 5" descr="ANd9GcRgItMoCkFJXudTZ5cYhvHlk4AP6aLpcmNYH0yhsBG6GaxHzK6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52725"/>
            <a:ext cx="2752725" cy="1666875"/>
          </a:xfrm>
          <a:prstGeom prst="rect">
            <a:avLst/>
          </a:prstGeom>
          <a:noFill/>
        </p:spPr>
      </p:pic>
      <p:pic>
        <p:nvPicPr>
          <p:cNvPr id="230406" name="Picture 6" descr="ANd9GcSB6XjSnrUk8MMx5Y6NOrU4GRYaWPlw97F09DYWW5TNqVqX7DFW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905250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381000" y="1203325"/>
            <a:ext cx="3886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 they bet on rapid growth </a:t>
            </a:r>
            <a:r>
              <a:rPr lang="ro-RO" sz="2000" b="0" dirty="0" smtClean="0">
                <a:solidFill>
                  <a:schemeClr val="tx1"/>
                </a:solidFill>
              </a:rPr>
              <a:t>after </a:t>
            </a:r>
            <a:r>
              <a:rPr lang="en-US" sz="2000" b="0" dirty="0" smtClean="0">
                <a:solidFill>
                  <a:schemeClr val="tx1"/>
                </a:solidFill>
              </a:rPr>
              <a:t>start-up</a:t>
            </a:r>
            <a:r>
              <a:rPr lang="en-US" sz="2000" b="0" dirty="0">
                <a:solidFill>
                  <a:schemeClr val="tx1"/>
                </a:solidFill>
              </a:rPr>
              <a:t>, followed by </a:t>
            </a:r>
            <a:r>
              <a:rPr lang="ro-RO" sz="2000" b="0" dirty="0" smtClean="0">
                <a:solidFill>
                  <a:schemeClr val="tx1"/>
                </a:solidFill>
              </a:rPr>
              <a:t>quick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ro-RO" sz="2000" b="0" dirty="0" smtClean="0">
                <a:solidFill>
                  <a:schemeClr val="tx1"/>
                </a:solidFill>
              </a:rPr>
              <a:t>exit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be it through IPO (e.g. Google), be it as an exit to a strategic buyer (e.g. YouTube)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 young (but no necessarily teenagers or even in their twenties) informal, anti-system, changing business paradigms (rather, ignoring them)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 let’s say that again: they always come in pairs or in teams!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04800" y="4413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The Netrepreneurs</a:t>
            </a:r>
            <a:endParaRPr lang="en-US" b="0"/>
          </a:p>
        </p:txBody>
      </p:sp>
      <p:pic>
        <p:nvPicPr>
          <p:cNvPr id="205828" name="Picture 4" descr="BC0028-001"/>
          <p:cNvPicPr>
            <a:picLocks noChangeAspect="1" noChangeArrowheads="1"/>
          </p:cNvPicPr>
          <p:nvPr/>
        </p:nvPicPr>
        <p:blipFill>
          <a:blip r:embed="rId2" cstate="print"/>
          <a:srcRect l="6587" t="19540" r="2731" b="-102"/>
          <a:stretch>
            <a:fillRect/>
          </a:stretch>
        </p:blipFill>
        <p:spPr bwMode="auto">
          <a:xfrm>
            <a:off x="4419600" y="2071688"/>
            <a:ext cx="4724400" cy="340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6600"/>
                </a:solidFill>
              </a:rPr>
              <a:t>The Role of the Team</a:t>
            </a:r>
          </a:p>
        </p:txBody>
      </p:sp>
      <p:pic>
        <p:nvPicPr>
          <p:cNvPr id="236549" name="Picture 5" descr="leona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The Role of the </a:t>
            </a:r>
            <a:r>
              <a:rPr lang="ro-RO" b="1" dirty="0" smtClean="0">
                <a:solidFill>
                  <a:srgbClr val="FF6600"/>
                </a:solidFill>
              </a:rPr>
              <a:t>Netrepreneurial </a:t>
            </a:r>
            <a:r>
              <a:rPr lang="en-US" b="1" dirty="0" smtClean="0">
                <a:solidFill>
                  <a:srgbClr val="FF6600"/>
                </a:solidFill>
              </a:rPr>
              <a:t>Team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35575" name="Rectangle 55"/>
          <p:cNvSpPr>
            <a:spLocks noChangeArrowheads="1"/>
          </p:cNvSpPr>
          <p:nvPr/>
        </p:nvSpPr>
        <p:spPr bwMode="auto">
          <a:xfrm>
            <a:off x="1066800" y="20574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Visionary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Sales Guy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Finance Expert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Marketing Guru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Operations Specialist 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Tech Geek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b="0" dirty="0">
                <a:solidFill>
                  <a:schemeClr val="tx1"/>
                </a:solidFill>
              </a:rPr>
              <a:t>The People’s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3434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rgbClr val="FF6600"/>
                </a:solidFill>
              </a:rPr>
              <a:t>Entrepreneurs and degrees</a:t>
            </a:r>
          </a:p>
        </p:txBody>
      </p:sp>
      <p:pic>
        <p:nvPicPr>
          <p:cNvPr id="177156" name="Picture 4" descr="53198_f520"/>
          <p:cNvPicPr>
            <a:picLocks noChangeAspect="1" noChangeArrowheads="1"/>
          </p:cNvPicPr>
          <p:nvPr/>
        </p:nvPicPr>
        <p:blipFill>
          <a:blip r:embed="rId2" cstate="print"/>
          <a:srcRect l="51692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837093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“Drop-out billionaire” myth busted!</a:t>
            </a:r>
            <a:endParaRPr lang="ro-R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2390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/>
              <a:t>“Search and luck </a:t>
            </a:r>
          </a:p>
          <a:p>
            <a:pPr algn="ctr">
              <a:buFontTx/>
              <a:buNone/>
            </a:pPr>
            <a:r>
              <a:rPr lang="en-US" sz="4800" b="1"/>
              <a:t>lead to opportunity”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The Entrepreneurial Motto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76200" y="304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From Entrepreneurship to Corporations</a:t>
            </a:r>
          </a:p>
        </p:txBody>
      </p:sp>
      <p:pic>
        <p:nvPicPr>
          <p:cNvPr id="234502" name="Picture 6" descr="mega-corp-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600450" cy="3600450"/>
          </a:xfrm>
          <a:prstGeom prst="rect">
            <a:avLst/>
          </a:prstGeom>
          <a:noFill/>
        </p:spPr>
      </p:pic>
      <p:pic>
        <p:nvPicPr>
          <p:cNvPr id="234504" name="Picture 8" descr="business_start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2943225" cy="1973263"/>
          </a:xfrm>
          <a:prstGeom prst="rect">
            <a:avLst/>
          </a:prstGeom>
          <a:noFill/>
        </p:spPr>
      </p:pic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4114800" y="4191000"/>
            <a:ext cx="609600" cy="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startup-capital-intr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57288"/>
            <a:ext cx="6076950" cy="5167312"/>
          </a:xfrm>
          <a:prstGeom prst="rect">
            <a:avLst/>
          </a:prstGeom>
          <a:noFill/>
        </p:spPr>
      </p:pic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b="1">
                <a:solidFill>
                  <a:srgbClr val="FF6600"/>
                </a:solidFill>
              </a:rPr>
              <a:t>Sources of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6600"/>
                </a:solidFill>
              </a:rPr>
              <a:t>Types of Funds and Capital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6477000" cy="44196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Capital: Equity and Debt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Types of Funds: Internal and External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External Funds: Personal, 3F, Vendor Funds, Bank Loans, BA, VC, PE, LP’s, IPO’s, European/</a:t>
            </a:r>
            <a:r>
              <a:rPr lang="en-US" sz="2800" dirty="0" err="1"/>
              <a:t>Govt</a:t>
            </a:r>
            <a:r>
              <a:rPr lang="en-US" sz="2800" dirty="0"/>
              <a:t> Funds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Internal Funds: profits, sales of assets, W/C reduction, extended A/P, reduced A/R, bootstrapping, etc.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ant-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228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 smtClean="0"/>
              <a:t>Finan</a:t>
            </a:r>
            <a:r>
              <a:rPr lang="ro-RO" sz="4400" dirty="0" smtClean="0"/>
              <a:t>cing</a:t>
            </a:r>
            <a:r>
              <a:rPr lang="en-US" sz="4400" dirty="0" smtClean="0"/>
              <a:t> </a:t>
            </a:r>
            <a:r>
              <a:rPr lang="ro-RO" sz="4400" dirty="0" smtClean="0"/>
              <a:t>growth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533400" y="801242"/>
            <a:ext cx="8001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Personal resources</a:t>
            </a:r>
            <a:r>
              <a:rPr lang="en-US" sz="1600" b="0" dirty="0">
                <a:solidFill>
                  <a:schemeClr val="tx1"/>
                </a:solidFill>
              </a:rPr>
              <a:t>, including small personal loans from banks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“</a:t>
            </a:r>
            <a:r>
              <a:rPr lang="en-US" sz="1600" dirty="0">
                <a:solidFill>
                  <a:schemeClr val="tx1"/>
                </a:solidFill>
              </a:rPr>
              <a:t>The 3F</a:t>
            </a:r>
            <a:r>
              <a:rPr lang="en-US" sz="1600" b="0" dirty="0">
                <a:solidFill>
                  <a:schemeClr val="tx1"/>
                </a:solidFill>
              </a:rPr>
              <a:t>”: Family, Friends, and other Fools </a:t>
            </a:r>
            <a:endParaRPr lang="ro-RO" sz="1600" b="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ro-RO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o-RO" sz="1600" b="0" dirty="0" smtClean="0">
                <a:solidFill>
                  <a:schemeClr val="tx1"/>
                </a:solidFill>
              </a:rPr>
              <a:t> </a:t>
            </a:r>
            <a:r>
              <a:rPr lang="ro-RO" sz="1600" dirty="0" smtClean="0">
                <a:solidFill>
                  <a:schemeClr val="tx1"/>
                </a:solidFill>
              </a:rPr>
              <a:t>Bootstrapping</a:t>
            </a:r>
            <a:r>
              <a:rPr lang="ro-RO" sz="1600" b="0" dirty="0" smtClean="0">
                <a:solidFill>
                  <a:schemeClr val="tx1"/>
                </a:solidFill>
              </a:rPr>
              <a:t>: developing the business without additional external financing</a:t>
            </a: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Vendor Credit</a:t>
            </a:r>
            <a:r>
              <a:rPr lang="en-US" sz="1600" b="0" dirty="0">
                <a:solidFill>
                  <a:schemeClr val="tx1"/>
                </a:solidFill>
              </a:rPr>
              <a:t>: the cheapest credit one could get, but it requires TRUST, plus some formal credit checks, sometimes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Business-Angels,</a:t>
            </a:r>
            <a:r>
              <a:rPr lang="en-US" sz="1600" b="0" dirty="0">
                <a:solidFill>
                  <a:schemeClr val="tx1"/>
                </a:solidFill>
              </a:rPr>
              <a:t> probably the most interesting financing option for an entrepreneurial start-up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Venture Capital</a:t>
            </a:r>
            <a:r>
              <a:rPr lang="en-US" sz="1600" b="0" dirty="0">
                <a:solidFill>
                  <a:schemeClr val="tx1"/>
                </a:solidFill>
              </a:rPr>
              <a:t> or </a:t>
            </a:r>
            <a:r>
              <a:rPr lang="en-US" sz="1600" dirty="0">
                <a:solidFill>
                  <a:schemeClr val="tx1"/>
                </a:solidFill>
              </a:rPr>
              <a:t>Private Equity </a:t>
            </a:r>
            <a:r>
              <a:rPr lang="en-US" sz="1600" b="0" dirty="0">
                <a:solidFill>
                  <a:schemeClr val="tx1"/>
                </a:solidFill>
              </a:rPr>
              <a:t>(rarely invest in early-stage/start-ups)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Bank</a:t>
            </a:r>
            <a:r>
              <a:rPr lang="en-US" sz="1600" b="0" dirty="0">
                <a:solidFill>
                  <a:schemeClr val="tx1"/>
                </a:solidFill>
              </a:rPr>
              <a:t> remains the cheapest source for the financing of an entrepreneurship, but almost never gives credit to start-ups</a:t>
            </a:r>
            <a:r>
              <a:rPr lang="en-US" sz="1600" b="0" dirty="0" smtClean="0">
                <a:solidFill>
                  <a:schemeClr val="tx1"/>
                </a:solidFill>
              </a:rPr>
              <a:t>!</a:t>
            </a:r>
            <a:endParaRPr lang="ro-RO" sz="1600" b="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IPO’s</a:t>
            </a:r>
            <a:r>
              <a:rPr lang="en-US" sz="1600" b="0" dirty="0">
                <a:solidFill>
                  <a:schemeClr val="tx1"/>
                </a:solidFill>
              </a:rPr>
              <a:t>: ideal COMBO for sources of funding and exit route, rarely seen in start-ups, at least after the 2000 dot-com bubble burst!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1600" b="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EU/</a:t>
            </a:r>
            <a:r>
              <a:rPr lang="en-US" sz="1600" dirty="0" err="1">
                <a:solidFill>
                  <a:schemeClr val="tx1"/>
                </a:solidFill>
              </a:rPr>
              <a:t>Govt</a:t>
            </a:r>
            <a:r>
              <a:rPr lang="en-US" sz="1600" dirty="0">
                <a:solidFill>
                  <a:schemeClr val="tx1"/>
                </a:solidFill>
              </a:rPr>
              <a:t> grants/funds </a:t>
            </a:r>
            <a:r>
              <a:rPr lang="en-US" sz="1600" b="0" dirty="0">
                <a:solidFill>
                  <a:schemeClr val="tx1"/>
                </a:solidFill>
              </a:rPr>
              <a:t>are a new interesting resource, particularly for </a:t>
            </a:r>
            <a:r>
              <a:rPr lang="en-US" sz="1600" b="0" dirty="0" smtClean="0">
                <a:solidFill>
                  <a:schemeClr val="tx1"/>
                </a:solidFill>
              </a:rPr>
              <a:t>new-Europe </a:t>
            </a:r>
            <a:r>
              <a:rPr lang="en-US" sz="1600" b="0" dirty="0">
                <a:solidFill>
                  <a:schemeClr val="tx1"/>
                </a:solidFill>
              </a:rPr>
              <a:t>countries (EU accession countries from 2004 and 2007), but projects </a:t>
            </a:r>
            <a:r>
              <a:rPr lang="en-US" sz="1600" b="0" dirty="0" smtClean="0">
                <a:solidFill>
                  <a:schemeClr val="tx1"/>
                </a:solidFill>
              </a:rPr>
              <a:t>need </a:t>
            </a:r>
            <a:r>
              <a:rPr lang="en-US" sz="1600" b="0" dirty="0">
                <a:solidFill>
                  <a:schemeClr val="tx1"/>
                </a:solidFill>
              </a:rPr>
              <a:t>to be carefully analyzed to see if this solution </a:t>
            </a:r>
            <a:r>
              <a:rPr lang="en-US" sz="1600" b="0" dirty="0" smtClean="0">
                <a:solidFill>
                  <a:schemeClr val="tx1"/>
                </a:solidFill>
              </a:rPr>
              <a:t>really </a:t>
            </a:r>
            <a:r>
              <a:rPr lang="en-US" sz="1600" b="0" dirty="0">
                <a:solidFill>
                  <a:schemeClr val="tx1"/>
                </a:solidFill>
              </a:rPr>
              <a:t>pays-off!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304800" y="441325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Financing an entrepreneurial start-up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4000" b="1">
                <a:solidFill>
                  <a:srgbClr val="FF6600"/>
                </a:solidFill>
              </a:rPr>
              <a:t>Bootstrapping</a:t>
            </a:r>
          </a:p>
        </p:txBody>
      </p:sp>
      <p:pic>
        <p:nvPicPr>
          <p:cNvPr id="379911" name="Picture 7" descr="Dore-Munchausen-p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33350"/>
            <a:ext cx="4219575" cy="659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1. </a:t>
            </a:r>
            <a:r>
              <a:rPr lang="ro-RO" dirty="0" smtClean="0"/>
              <a:t>Start from home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72742" name="Picture 6" descr="ANd9GcRFvpThOFosmy4qmA9Ef4I1w19AFcTdbVI8-ZGndFwzGaEotjnr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2. </a:t>
            </a:r>
            <a:r>
              <a:rPr lang="ro-RO" dirty="0" smtClean="0"/>
              <a:t>Barter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93222" name="Picture 6" descr="ANd9GcR9PHhqFa6LkyLn7vIFW14-aBzWTjeNiK3gQ7ykwQFkjojQwlh5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957513" cy="35814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Bootstrapping, </a:t>
            </a:r>
            <a:r>
              <a:rPr kumimoji="0" lang="ro-RO" sz="36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10 commandments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3. </a:t>
            </a:r>
            <a:r>
              <a:rPr lang="en-US" dirty="0" smtClean="0"/>
              <a:t>Fu</a:t>
            </a:r>
            <a:r>
              <a:rPr lang="ro-RO" dirty="0" smtClean="0"/>
              <a:t>nction over </a:t>
            </a:r>
            <a:r>
              <a:rPr lang="en-US" dirty="0" smtClean="0"/>
              <a:t>form!</a:t>
            </a:r>
            <a:endParaRPr lang="en-US" dirty="0"/>
          </a:p>
        </p:txBody>
      </p:sp>
      <p:pic>
        <p:nvPicPr>
          <p:cNvPr id="394245" name="Picture 5" descr="bootstrap-de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429000" cy="34290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895600"/>
            <a:ext cx="49530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4. </a:t>
            </a:r>
            <a:r>
              <a:rPr lang="ro-RO" dirty="0" smtClean="0"/>
              <a:t>Use volunteers, interns!</a:t>
            </a:r>
            <a:endParaRPr lang="en-US" dirty="0"/>
          </a:p>
        </p:txBody>
      </p:sp>
      <p:pic>
        <p:nvPicPr>
          <p:cNvPr id="395270" name="Picture 6" descr="ANd9GcSHZPhk3uMXDqO4H625J3KJBv7DtdAQUSDlBKfGt45KmcyAtMcm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2511425" cy="28194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The Entrepreneurial Definitions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685800" y="4267200"/>
            <a:ext cx="777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2000" b="0" i="1" dirty="0">
                <a:solidFill>
                  <a:schemeClr val="tx1"/>
                </a:solidFill>
              </a:rPr>
              <a:t>An entrepreneur is a person who is willing and able to convert a new idea or invention into a successful business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914400" y="2438400"/>
            <a:ext cx="556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 i="1">
                <a:solidFill>
                  <a:schemeClr val="tx1"/>
                </a:solidFill>
              </a:rPr>
              <a:t>An entrepreneur is someone who organizes a business venture and assumes the risk for it 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057400" y="3276600"/>
            <a:ext cx="61722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An entrepreneur is a person who has possession of a new enterprise, venture or idea, and assumes significant accountability for the inherent risks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1371600" y="1524000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An entrepreneur is an intermediary between capital and labor (original French definition by Richard Catillon)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457200" y="6019800"/>
            <a:ext cx="838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1" dirty="0"/>
              <a:t>In fact, the </a:t>
            </a:r>
            <a:r>
              <a:rPr lang="en-US" sz="2000" i="1" dirty="0" smtClean="0"/>
              <a:t>entrepreneur</a:t>
            </a:r>
            <a:r>
              <a:rPr lang="ro-RO" sz="2000" i="1" dirty="0" smtClean="0"/>
              <a:t>ship</a:t>
            </a:r>
            <a:r>
              <a:rPr lang="en-US" sz="2000" i="1" dirty="0" smtClean="0"/>
              <a:t> </a:t>
            </a:r>
            <a:r>
              <a:rPr lang="en-US" sz="2000" i="1" dirty="0"/>
              <a:t>goes way beyond simple definitions... </a:t>
            </a: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57200" y="5086777"/>
            <a:ext cx="8229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An entrepreneur is any person who looks at a problem and sees it as an </a:t>
            </a:r>
            <a:r>
              <a:rPr lang="en-US" sz="2400" dirty="0" smtClean="0">
                <a:solidFill>
                  <a:schemeClr val="tx1"/>
                </a:solidFill>
              </a:rPr>
              <a:t>op</a:t>
            </a:r>
            <a:r>
              <a:rPr lang="ro-RO" sz="2400" dirty="0" smtClean="0">
                <a:solidFill>
                  <a:schemeClr val="tx1"/>
                </a:solidFill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</a:rPr>
              <a:t>ortunity</a:t>
            </a:r>
            <a:r>
              <a:rPr lang="en-US" sz="2400" dirty="0">
                <a:solidFill>
                  <a:schemeClr val="tx1"/>
                </a:solidFill>
              </a:rPr>
              <a:t>, and then acts on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5. </a:t>
            </a:r>
            <a:r>
              <a:rPr lang="ro-RO" dirty="0" smtClean="0"/>
              <a:t>Do use the</a:t>
            </a:r>
            <a:r>
              <a:rPr lang="en-US" dirty="0" smtClean="0"/>
              <a:t> Internet!</a:t>
            </a:r>
            <a:endParaRPr lang="en-US" dirty="0"/>
          </a:p>
        </p:txBody>
      </p:sp>
      <p:pic>
        <p:nvPicPr>
          <p:cNvPr id="396294" name="Picture 6" descr="ANd9GcQGnip6o8rzVfFWvDXEcIbM0oRhhXanzmKXPVbO8_7w1AKCP6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2466975" cy="184785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895600"/>
            <a:ext cx="44958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6. </a:t>
            </a:r>
            <a:r>
              <a:rPr lang="ro-RO" dirty="0" smtClean="0"/>
              <a:t>Cash advances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97318" name="Picture 6" descr="ANd9GcR3YXh80zePLdRodx62wMbjtM7msi-Sm3G5UIuM35AOIwT_K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628900" cy="174307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7. WOM (word-of-mouth)</a:t>
            </a:r>
          </a:p>
        </p:txBody>
      </p:sp>
      <p:pic>
        <p:nvPicPr>
          <p:cNvPr id="398342" name="Picture 6" descr="ANd9GcRenl9rC_xusyyvM46hfvJ4kSedj0RxZ_csXDRA9jRULQEj3Db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71713"/>
            <a:ext cx="3124200" cy="2071687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8. </a:t>
            </a:r>
            <a:r>
              <a:rPr lang="ro-RO" dirty="0" smtClean="0"/>
              <a:t>Start from the bottom</a:t>
            </a:r>
            <a:r>
              <a:rPr lang="en-US" dirty="0" smtClean="0"/>
              <a:t>...</a:t>
            </a:r>
            <a:endParaRPr lang="en-US" dirty="0"/>
          </a:p>
        </p:txBody>
      </p:sp>
      <p:pic>
        <p:nvPicPr>
          <p:cNvPr id="399366" name="Picture 6" descr="ANd9GcRqpKuOSvxgWPN11yJ6AZGdZFgc9FZZSy7HzK5iGV_JIFvT8V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971800" cy="206533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895600"/>
            <a:ext cx="4724400" cy="762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9. </a:t>
            </a:r>
            <a:r>
              <a:rPr lang="ro-RO" dirty="0" smtClean="0"/>
              <a:t>Fast to the market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00390" name="Picture 6" descr="ANd9GcQKVI-dZy2n85jlJdtAmyoxavlo7fBVk9s0RfHBcJdG-5Lz1JJ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2143125" cy="21431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sh-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Bootstrapping, </a:t>
            </a:r>
            <a:r>
              <a:rPr lang="ro-RO" sz="3600" b="1" dirty="0" smtClean="0">
                <a:solidFill>
                  <a:srgbClr val="FF6600"/>
                </a:solidFill>
              </a:rPr>
              <a:t>the 10 commandments 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noFill/>
          <a:ln/>
        </p:spPr>
        <p:txBody>
          <a:bodyPr/>
          <a:lstStyle/>
          <a:p>
            <a:r>
              <a:rPr lang="en-US" sz="4000" b="1" dirty="0">
                <a:solidFill>
                  <a:srgbClr val="FF6600"/>
                </a:solidFill>
              </a:rPr>
              <a:t>Bootstrapping, </a:t>
            </a:r>
            <a:r>
              <a:rPr lang="en-US" sz="4000" b="1" dirty="0" smtClean="0">
                <a:solidFill>
                  <a:srgbClr val="FF6600"/>
                </a:solidFill>
              </a:rPr>
              <a:t>sum</a:t>
            </a:r>
            <a:r>
              <a:rPr lang="ro-RO" sz="4000" b="1" dirty="0" smtClean="0">
                <a:solidFill>
                  <a:srgbClr val="FF6600"/>
                </a:solidFill>
              </a:rPr>
              <a:t>m</a:t>
            </a:r>
            <a:r>
              <a:rPr lang="en-US" sz="4000" b="1" dirty="0" err="1" smtClean="0">
                <a:solidFill>
                  <a:srgbClr val="FF6600"/>
                </a:solidFill>
              </a:rPr>
              <a:t>ar</a:t>
            </a:r>
            <a:r>
              <a:rPr lang="ro-RO" sz="4000" b="1" dirty="0" smtClean="0">
                <a:solidFill>
                  <a:srgbClr val="FF6600"/>
                </a:solidFill>
              </a:rPr>
              <a:t>y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768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Start from home</a:t>
            </a:r>
            <a:r>
              <a:rPr lang="en-US" sz="2800" dirty="0" smtClean="0"/>
              <a:t>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Barter</a:t>
            </a:r>
            <a:r>
              <a:rPr lang="en-US" sz="2800" dirty="0" smtClean="0"/>
              <a:t>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 err="1" smtClean="0"/>
              <a:t>Functi</a:t>
            </a:r>
            <a:r>
              <a:rPr lang="ro-RO" sz="2800" dirty="0" smtClean="0"/>
              <a:t>on over</a:t>
            </a:r>
            <a:r>
              <a:rPr lang="en-US" sz="2800" dirty="0" smtClean="0"/>
              <a:t> form!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Use v</a:t>
            </a:r>
            <a:r>
              <a:rPr lang="en-US" sz="2800" dirty="0" err="1" smtClean="0"/>
              <a:t>olunt</a:t>
            </a:r>
            <a:r>
              <a:rPr lang="ro-RO" sz="2800" dirty="0" smtClean="0"/>
              <a:t>eers</a:t>
            </a:r>
            <a:r>
              <a:rPr lang="en-US" sz="2800" dirty="0" smtClean="0"/>
              <a:t> </a:t>
            </a:r>
            <a:r>
              <a:rPr lang="ro-RO" sz="2800" dirty="0" smtClean="0"/>
              <a:t>and</a:t>
            </a:r>
            <a:r>
              <a:rPr lang="en-US" sz="2800" dirty="0" smtClean="0"/>
              <a:t> </a:t>
            </a:r>
            <a:r>
              <a:rPr lang="ro-RO" sz="2800" dirty="0" smtClean="0"/>
              <a:t>i</a:t>
            </a:r>
            <a:r>
              <a:rPr lang="en-US" sz="2800" dirty="0" err="1" smtClean="0"/>
              <a:t>ntern</a:t>
            </a:r>
            <a:r>
              <a:rPr lang="ro-RO" sz="2800" dirty="0" smtClean="0"/>
              <a:t>s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Do use the</a:t>
            </a:r>
            <a:r>
              <a:rPr lang="en-US" sz="2800" dirty="0" smtClean="0"/>
              <a:t> Internet!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Cash</a:t>
            </a:r>
            <a:r>
              <a:rPr lang="en-US" sz="2800" dirty="0" smtClean="0"/>
              <a:t> a</a:t>
            </a:r>
            <a:r>
              <a:rPr lang="ro-RO" sz="2800" dirty="0" smtClean="0"/>
              <a:t>d</a:t>
            </a:r>
            <a:r>
              <a:rPr lang="en-US" sz="2800" dirty="0" smtClean="0"/>
              <a:t>van</a:t>
            </a:r>
            <a:r>
              <a:rPr lang="ro-RO" sz="2800" dirty="0" smtClean="0"/>
              <a:t>ces!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WOM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Start from the bottom...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o-RO" sz="2800" dirty="0" smtClean="0"/>
              <a:t>Fast to the market</a:t>
            </a:r>
            <a:r>
              <a:rPr lang="en-US" sz="2800" dirty="0" smtClean="0"/>
              <a:t>!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 smtClean="0"/>
              <a:t>Cash-flow</a:t>
            </a:r>
            <a:r>
              <a:rPr lang="ro-RO" sz="2800" dirty="0"/>
              <a:t> </a:t>
            </a:r>
            <a:r>
              <a:rPr lang="ro-RO" sz="2800" dirty="0" smtClean="0"/>
              <a:t>over</a:t>
            </a:r>
            <a:r>
              <a:rPr lang="en-US" sz="2800" dirty="0" smtClean="0"/>
              <a:t> </a:t>
            </a:r>
            <a:r>
              <a:rPr lang="en-US" sz="2800" dirty="0"/>
              <a:t>profit!</a:t>
            </a:r>
          </a:p>
        </p:txBody>
      </p:sp>
      <p:pic>
        <p:nvPicPr>
          <p:cNvPr id="391173" name="Picture 5" descr="cash-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124200" cy="2347913"/>
          </a:xfrm>
          <a:prstGeom prst="rect">
            <a:avLst/>
          </a:prstGeom>
          <a:noFill/>
        </p:spPr>
      </p:pic>
      <p:pic>
        <p:nvPicPr>
          <p:cNvPr id="391174" name="Picture 6" descr="bootstrap-de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3732074"/>
            <a:ext cx="3581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expertise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the specific </a:t>
            </a:r>
            <a:r>
              <a:rPr lang="en-US" sz="1800" dirty="0" smtClean="0">
                <a:solidFill>
                  <a:schemeClr val="tx1"/>
                </a:solidFill>
              </a:rPr>
              <a:t>achievements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reputation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commitment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passion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the chemistry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685800" y="1343025"/>
            <a:ext cx="7696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How would a BA analyze a </a:t>
            </a:r>
            <a:r>
              <a:rPr lang="ro-RO" sz="2400" i="1" dirty="0" smtClean="0">
                <a:solidFill>
                  <a:schemeClr val="tx1"/>
                </a:solidFill>
              </a:rPr>
              <a:t>start-up pitch</a:t>
            </a:r>
            <a:r>
              <a:rPr lang="en-US" sz="2400" i="1" dirty="0" smtClean="0">
                <a:solidFill>
                  <a:schemeClr val="tx1"/>
                </a:solidFill>
              </a:rPr>
              <a:t>? What </a:t>
            </a:r>
            <a:r>
              <a:rPr lang="en-US" sz="2400" i="1" dirty="0">
                <a:solidFill>
                  <a:schemeClr val="tx1"/>
                </a:solidFill>
              </a:rPr>
              <a:t>would matter most, for him</a:t>
            </a:r>
            <a:r>
              <a:rPr lang="en-US" sz="2400" i="1" dirty="0" smtClean="0">
                <a:solidFill>
                  <a:schemeClr val="tx1"/>
                </a:solidFill>
              </a:rPr>
              <a:t>?</a:t>
            </a:r>
            <a:endParaRPr lang="ro-RO" sz="2400" i="1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ro-RO" sz="2400" i="1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ro-RO" sz="2400" i="1" dirty="0" smtClean="0">
                <a:solidFill>
                  <a:schemeClr val="tx1"/>
                </a:solidFill>
              </a:rPr>
              <a:t>Similarly, what would matter for an antrepreneur?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04800" y="441325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Business-angel financing for start-ups</a:t>
            </a:r>
          </a:p>
        </p:txBody>
      </p:sp>
      <p:pic>
        <p:nvPicPr>
          <p:cNvPr id="6" name="Picture 3" descr="12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gel_VC_Entrepreneur_Gaps_in_Underst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6600"/>
                </a:solidFill>
              </a:rPr>
              <a:t>Dife</a:t>
            </a:r>
            <a:r>
              <a:rPr lang="ro-RO" b="1" dirty="0" smtClean="0">
                <a:solidFill>
                  <a:srgbClr val="FF6600"/>
                </a:solidFill>
              </a:rPr>
              <a:t>rences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ro-RO" b="1" dirty="0" smtClean="0">
                <a:solidFill>
                  <a:srgbClr val="FF6600"/>
                </a:solidFill>
              </a:rPr>
              <a:t>in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ro-RO" b="1" dirty="0" smtClean="0">
                <a:solidFill>
                  <a:srgbClr val="FF6600"/>
                </a:solidFill>
              </a:rPr>
              <a:t>perspective</a:t>
            </a:r>
            <a:endParaRPr lang="en-US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6600"/>
                </a:solidFill>
              </a:rPr>
              <a:t>Growth by Entrepreneurial type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239000" cy="2514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There is no “right” or “wrong” way about growing one’s business, it all depends on the entrepreneur(s) and his/her/their vision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i="1"/>
              <a:t>Growth, however, is in the human nature, so it is also deeply rooted in any business venture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152400"/>
            <a:ext cx="4648200" cy="609600"/>
          </a:xfrm>
          <a:noFill/>
          <a:ln/>
        </p:spPr>
        <p:txBody>
          <a:bodyPr/>
          <a:lstStyle/>
          <a:p>
            <a:r>
              <a:rPr lang="en-US" sz="3200" b="1" i="1" dirty="0">
                <a:solidFill>
                  <a:srgbClr val="FF6600"/>
                </a:solidFill>
              </a:rPr>
              <a:t>Types of Entrepreneurship</a:t>
            </a:r>
          </a:p>
        </p:txBody>
      </p:sp>
      <p:pic>
        <p:nvPicPr>
          <p:cNvPr id="228355" name="Picture 3" descr="entrepreneu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343400" y="10668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Social </a:t>
            </a:r>
            <a:r>
              <a:rPr lang="en-US" sz="2400" b="0" dirty="0" smtClean="0">
                <a:solidFill>
                  <a:schemeClr val="tx1"/>
                </a:solidFill>
              </a:rPr>
              <a:t>Entrepreneurship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Political </a:t>
            </a:r>
            <a:r>
              <a:rPr lang="en-US" sz="2400" b="0" dirty="0" smtClean="0">
                <a:solidFill>
                  <a:schemeClr val="tx1"/>
                </a:solidFill>
              </a:rPr>
              <a:t>Entrepreneurship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Knowledge </a:t>
            </a:r>
            <a:r>
              <a:rPr lang="en-US" sz="2400" b="0" dirty="0" smtClean="0">
                <a:solidFill>
                  <a:schemeClr val="tx1"/>
                </a:solidFill>
              </a:rPr>
              <a:t>Entrepreneurship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 err="1" smtClean="0">
                <a:solidFill>
                  <a:schemeClr val="tx1"/>
                </a:solidFill>
              </a:rPr>
              <a:t>Intrapreneurship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Cultural </a:t>
            </a:r>
            <a:r>
              <a:rPr lang="en-US" sz="2400" b="0" dirty="0" smtClean="0">
                <a:solidFill>
                  <a:schemeClr val="tx1"/>
                </a:solidFill>
              </a:rPr>
              <a:t>Entrepreneurship</a:t>
            </a: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o-RO" sz="24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o-RO" sz="2400" b="0" dirty="0" smtClean="0">
                <a:solidFill>
                  <a:schemeClr val="tx1"/>
                </a:solidFill>
              </a:rPr>
              <a:t>Netrepreneurship</a:t>
            </a:r>
          </a:p>
          <a:p>
            <a:pPr>
              <a:buFont typeface="Wingdings" pitchFamily="2" charset="2"/>
              <a:buChar char="ü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143000" y="1408113"/>
            <a:ext cx="67056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800" b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b="0">
                <a:solidFill>
                  <a:schemeClr val="tx1"/>
                </a:solidFill>
              </a:rPr>
              <a:t> Franchising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800" b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b="0">
                <a:solidFill>
                  <a:schemeClr val="tx1"/>
                </a:solidFill>
              </a:rPr>
              <a:t> Joint Ventures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800" b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b="0">
                <a:solidFill>
                  <a:schemeClr val="tx1"/>
                </a:solidFill>
              </a:rPr>
              <a:t> Acquisitions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800" b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b="0">
                <a:solidFill>
                  <a:schemeClr val="tx1"/>
                </a:solidFill>
              </a:rPr>
              <a:t> Mergers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800" b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b="0">
                <a:solidFill>
                  <a:schemeClr val="tx1"/>
                </a:solidFill>
              </a:rPr>
              <a:t> Leveraged buyouts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304800" y="441325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Accessing External Resources for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C_mic-300x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2400" y="3062288"/>
            <a:ext cx="1219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22532" name="AutoShape 4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2400" y="3062288"/>
            <a:ext cx="1219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22534" name="Picture 6" descr="show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105400"/>
            <a:ext cx="2190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School for Startup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676400"/>
            <a:ext cx="2667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o-RO" sz="3600" b="1" dirty="0" smtClean="0">
                <a:solidFill>
                  <a:srgbClr val="FF6600"/>
                </a:solidFill>
              </a:rPr>
              <a:t>Social activities for entrepreneurial development in the region</a:t>
            </a:r>
            <a:endParaRPr lang="en-US" sz="3600" b="1" dirty="0" smtClean="0">
              <a:solidFill>
                <a:srgbClr val="FF6600"/>
              </a:solidFill>
            </a:endParaRPr>
          </a:p>
        </p:txBody>
      </p:sp>
      <p:pic>
        <p:nvPicPr>
          <p:cNvPr id="22538" name="Picture 10" descr="Mentori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1676400"/>
            <a:ext cx="2587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MSM-300x10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191000"/>
            <a:ext cx="2857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 descr="http://www.startupweek2011.com/wp-content/themes/startupweek2011.at/images/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92227" y="2895600"/>
            <a:ext cx="273727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ome">
            <a:hlinkClick r:id="rId13" tooltip="Hom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5486400"/>
            <a:ext cx="2695575" cy="713758"/>
          </a:xfrm>
          <a:prstGeom prst="rect">
            <a:avLst/>
          </a:prstGeom>
          <a:noFill/>
        </p:spPr>
      </p:pic>
      <p:pic>
        <p:nvPicPr>
          <p:cNvPr id="239618" name="Picture 2" descr="C:\Users\Marius Ghenea\Desktop\logo-arm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4191000"/>
            <a:ext cx="219075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r>
              <a:rPr lang="en-US" sz="4000" b="1">
                <a:solidFill>
                  <a:srgbClr val="FF6600"/>
                </a:solidFill>
              </a:rPr>
              <a:t>The new book on entrepreneurship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24260" name="Picture 4" descr="ghenea_co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43400" y="1828800"/>
            <a:ext cx="4648200" cy="3352800"/>
          </a:xfrm>
          <a:noFill/>
          <a:ln/>
        </p:spPr>
        <p:txBody>
          <a:bodyPr/>
          <a:lstStyle/>
          <a:p>
            <a:r>
              <a:rPr lang="ro-RO" sz="3200" b="1" i="1" dirty="0" smtClean="0">
                <a:solidFill>
                  <a:srgbClr val="FF6600"/>
                </a:solidFill>
              </a:rPr>
              <a:t>Thank You!</a:t>
            </a:r>
            <a:r>
              <a:rPr lang="en-US" sz="3200" b="1" i="1" dirty="0">
                <a:solidFill>
                  <a:srgbClr val="FF6600"/>
                </a:solidFill>
              </a:rPr>
              <a:t/>
            </a:r>
            <a:br>
              <a:rPr lang="en-US" sz="3200" b="1" i="1" dirty="0">
                <a:solidFill>
                  <a:srgbClr val="FF6600"/>
                </a:solidFill>
              </a:rPr>
            </a:br>
            <a:r>
              <a:rPr lang="ro-RO" sz="3200" b="1" i="1" dirty="0" smtClean="0">
                <a:solidFill>
                  <a:srgbClr val="FF6600"/>
                </a:solidFill>
              </a:rPr>
              <a:t>Q&amp;A</a:t>
            </a:r>
            <a:endParaRPr lang="en-US" sz="3200" b="1" i="1" dirty="0">
              <a:solidFill>
                <a:srgbClr val="FF6600"/>
              </a:solidFill>
            </a:endParaRPr>
          </a:p>
        </p:txBody>
      </p:sp>
      <p:pic>
        <p:nvPicPr>
          <p:cNvPr id="16407" name="Picture 23" descr="entrepreneu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6600"/>
                </a:solidFill>
              </a:rPr>
              <a:t>The Intrapreneur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990600" y="1876544"/>
            <a:ext cx="7239000" cy="332398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in·tra·pre·neur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</a:rPr>
              <a:t> 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ˌ</a:t>
            </a:r>
            <a:r>
              <a:rPr lang="en-US" sz="2400" b="0" dirty="0" err="1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ɪn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0" dirty="0" err="1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trə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0" dirty="0" err="1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prəˈnɜr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-ˈ</a:t>
            </a:r>
            <a:r>
              <a:rPr lang="en-US" sz="2400" b="0" dirty="0" err="1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nʊər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-ˈ</a:t>
            </a:r>
            <a:r>
              <a:rPr lang="en-US" sz="2400" b="0" dirty="0" err="1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nyʊər</a:t>
            </a:r>
            <a:endParaRPr lang="en-US" sz="2400" b="0" dirty="0">
              <a:solidFill>
                <a:srgbClr val="333333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ct val="0"/>
              </a:spcBef>
            </a:pPr>
            <a:r>
              <a:rPr lang="en-US" sz="2400" b="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0" dirty="0">
              <a:solidFill>
                <a:srgbClr val="333333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2400" b="0" i="1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–noun</a:t>
            </a:r>
            <a:r>
              <a:rPr lang="en-US" sz="2400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en-US" sz="2400" b="0" dirty="0">
              <a:solidFill>
                <a:srgbClr val="333333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spcBef>
                <a:spcPct val="0"/>
              </a:spcBef>
            </a:pPr>
            <a:r>
              <a:rPr lang="en-US" sz="2400" b="0" i="1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an employee of a large corporation who is given freedom and financial support to create new products, services, systems, etc., and does not have to follow the corporation's usual routines or protocols. </a:t>
            </a:r>
          </a:p>
        </p:txBody>
      </p:sp>
      <p:pic>
        <p:nvPicPr>
          <p:cNvPr id="195593" name="Picture 9" descr="thi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800" y="1878013"/>
            <a:ext cx="19050" cy="38100"/>
          </a:xfrm>
          <a:prstGeom prst="rect">
            <a:avLst/>
          </a:prstGeom>
          <a:noFill/>
        </p:spPr>
      </p:pic>
      <p:pic>
        <p:nvPicPr>
          <p:cNvPr id="195594" name="Picture 10" descr="thi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188" y="1878013"/>
            <a:ext cx="19050" cy="38100"/>
          </a:xfrm>
          <a:prstGeom prst="rect">
            <a:avLst/>
          </a:prstGeom>
          <a:noFill/>
        </p:spPr>
      </p:pic>
      <p:pic>
        <p:nvPicPr>
          <p:cNvPr id="195596" name="Picture 12" descr="thi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263" y="1878013"/>
            <a:ext cx="19050" cy="38100"/>
          </a:xfrm>
          <a:prstGeom prst="rect">
            <a:avLst/>
          </a:prstGeom>
          <a:noFill/>
        </p:spPr>
      </p:pic>
      <p:pic>
        <p:nvPicPr>
          <p:cNvPr id="195597" name="Picture 13" descr="thi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78013"/>
            <a:ext cx="19050" cy="3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mage:Conceptual Timeli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800600"/>
          </a:xfrm>
          <a:prstGeom prst="rect">
            <a:avLst/>
          </a:prstGeom>
          <a:noFill/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 historical perspective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381000" y="5151438"/>
            <a:ext cx="8305800" cy="12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600">
                <a:solidFill>
                  <a:schemeClr val="tx1"/>
                </a:solidFill>
              </a:rPr>
              <a:t>Short history of entrepreneurship</a:t>
            </a:r>
          </a:p>
          <a:p>
            <a:pPr lvl="1" algn="l"/>
            <a:r>
              <a:rPr lang="en-US" sz="1600" b="0">
                <a:solidFill>
                  <a:schemeClr val="tx1"/>
                </a:solidFill>
              </a:rPr>
              <a:t>- until ca. 1760: “pre-historical” bases</a:t>
            </a:r>
          </a:p>
          <a:p>
            <a:pPr lvl="1" algn="l"/>
            <a:r>
              <a:rPr lang="en-US" sz="1600" b="0">
                <a:solidFill>
                  <a:schemeClr val="tx1"/>
                </a:solidFill>
              </a:rPr>
              <a:t>- ca. 1800 – 1970: economical bases</a:t>
            </a:r>
          </a:p>
          <a:p>
            <a:pPr lvl="1" algn="l"/>
            <a:r>
              <a:rPr lang="en-US" sz="1600" b="0">
                <a:solidFill>
                  <a:schemeClr val="tx1"/>
                </a:solidFill>
              </a:rPr>
              <a:t>- 1970 – 2000 and beyond – social implications, “reinventing” entrepreneurship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4" name="Picture 8" descr="lights-camera-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479800" cy="4191000"/>
          </a:xfrm>
          <a:prstGeom prst="rect">
            <a:avLst/>
          </a:prstGeom>
          <a:noFill/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6600"/>
                </a:solidFill>
              </a:rPr>
              <a:t>Entrepreneurial functions</a:t>
            </a:r>
            <a:br>
              <a:rPr lang="en-US" sz="4000" b="1" dirty="0">
                <a:solidFill>
                  <a:srgbClr val="FF6600"/>
                </a:solidFill>
              </a:rPr>
            </a:br>
            <a:r>
              <a:rPr lang="en-US" sz="4000" b="1" dirty="0">
                <a:solidFill>
                  <a:srgbClr val="FF6600"/>
                </a:solidFill>
              </a:rPr>
              <a:t>The “</a:t>
            </a:r>
            <a:r>
              <a:rPr lang="en-US" sz="4000" b="1" dirty="0" smtClean="0">
                <a:solidFill>
                  <a:srgbClr val="FF6600"/>
                </a:solidFill>
              </a:rPr>
              <a:t>4A</a:t>
            </a:r>
            <a:r>
              <a:rPr lang="ro-RO" sz="4000" b="1" dirty="0" smtClean="0">
                <a:solidFill>
                  <a:srgbClr val="FF6600"/>
                </a:solidFill>
              </a:rPr>
              <a:t>+1</a:t>
            </a:r>
            <a:r>
              <a:rPr lang="en-US" sz="4000" b="1" dirty="0" smtClean="0">
                <a:solidFill>
                  <a:srgbClr val="FF6600"/>
                </a:solidFill>
              </a:rPr>
              <a:t>” </a:t>
            </a:r>
            <a:r>
              <a:rPr lang="en-US" sz="4000" b="1" dirty="0">
                <a:solidFill>
                  <a:srgbClr val="FF6600"/>
                </a:solidFill>
              </a:rPr>
              <a:t>List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3810000" cy="2819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600" dirty="0"/>
              <a:t>Aggregation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Arbitrage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Advancement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Ambiguity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2286000" y="5334000"/>
            <a:ext cx="4081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800" b="0" i="1">
                <a:solidFill>
                  <a:schemeClr val="tx1"/>
                </a:solidFill>
              </a:rPr>
              <a:t>A is All 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6600"/>
                </a:solidFill>
              </a:rPr>
              <a:t>Entrepreneurs: born, or made?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629400" cy="3962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/>
              <a:t>Entrepreneurs are made!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/>
              <a:t>Most of the attributes can be taught and must be learned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/>
              <a:t>Even the more innate skills can be improved in practice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/>
              <a:t>Entrepreneurs develop and perfect in time (the 10K hour rule applies)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product-life-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2971800" cy="2228850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8915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FF6600"/>
                </a:solidFill>
              </a:rPr>
              <a:t>Waves, cycles, entrepreneurs</a:t>
            </a:r>
          </a:p>
        </p:txBody>
      </p:sp>
      <p:pic>
        <p:nvPicPr>
          <p:cNvPr id="173062" name="Picture 6" descr="An abstract business cycle">
            <a:hlinkClick r:id="rId3" tooltip="An abstract business cyc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3048000" cy="1762125"/>
          </a:xfrm>
          <a:prstGeom prst="rect">
            <a:avLst/>
          </a:prstGeom>
          <a:noFill/>
        </p:spPr>
      </p:pic>
      <p:pic>
        <p:nvPicPr>
          <p:cNvPr id="173063" name="Picture 7" descr="productlifecy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86200"/>
            <a:ext cx="3048000" cy="1884363"/>
          </a:xfrm>
          <a:prstGeom prst="rect">
            <a:avLst/>
          </a:prstGeom>
          <a:noFill/>
        </p:spPr>
      </p:pic>
      <p:pic>
        <p:nvPicPr>
          <p:cNvPr id="173066" name="Picture 10" descr="400px-Kondratieff_Wav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962400"/>
            <a:ext cx="42672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Cfun design">
  <a:themeElements>
    <a:clrScheme name="PCfun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fun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Cfun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fun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fun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fun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fun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fun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fun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1085</Words>
  <Application>Microsoft Office PowerPoint</Application>
  <PresentationFormat>On-screen Show (4:3)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Times New Roman</vt:lpstr>
      <vt:lpstr>Wingdings</vt:lpstr>
      <vt:lpstr>Verdana</vt:lpstr>
      <vt:lpstr>Arial Unicode MS</vt:lpstr>
      <vt:lpstr>Default Design</vt:lpstr>
      <vt:lpstr>PCfun design</vt:lpstr>
      <vt:lpstr>Netrepreneurs, the New Breed of Entrepreneurs </vt:lpstr>
      <vt:lpstr>Slide 2</vt:lpstr>
      <vt:lpstr>Slide 3</vt:lpstr>
      <vt:lpstr>Types of Entrepreneurship</vt:lpstr>
      <vt:lpstr>The Intrapreneur</vt:lpstr>
      <vt:lpstr>Slide 6</vt:lpstr>
      <vt:lpstr>Entrepreneurial functions The “4A+1” List</vt:lpstr>
      <vt:lpstr>Entrepreneurs: born, or made? </vt:lpstr>
      <vt:lpstr>Slide 9</vt:lpstr>
      <vt:lpstr>Slide 10</vt:lpstr>
      <vt:lpstr>Slide 11</vt:lpstr>
      <vt:lpstr>Slide 12</vt:lpstr>
      <vt:lpstr>The Netrepreneurs</vt:lpstr>
      <vt:lpstr>Slide 14</vt:lpstr>
      <vt:lpstr>Slide 15</vt:lpstr>
      <vt:lpstr>Slide 16</vt:lpstr>
      <vt:lpstr>The Role of the Team</vt:lpstr>
      <vt:lpstr>The Role of the Netrepreneurial Team</vt:lpstr>
      <vt:lpstr>Slide 19</vt:lpstr>
      <vt:lpstr>Slide 20</vt:lpstr>
      <vt:lpstr>Sources of Capital</vt:lpstr>
      <vt:lpstr>Types of Funds and Capital</vt:lpstr>
      <vt:lpstr>Slide 23</vt:lpstr>
      <vt:lpstr>Slide 24</vt:lpstr>
      <vt:lpstr>Bootstrapping</vt:lpstr>
      <vt:lpstr>Bootstrapping, the 10 commandments </vt:lpstr>
      <vt:lpstr>Slide 27</vt:lpstr>
      <vt:lpstr>Bootstrapping, the 10 commandments </vt:lpstr>
      <vt:lpstr>Bootstrapping, the 10 commandments </vt:lpstr>
      <vt:lpstr>Bootstrapping, the 10 commandments </vt:lpstr>
      <vt:lpstr>Bootstrapping, the 10 commandments </vt:lpstr>
      <vt:lpstr>Bootstrapping, the 10 commandments </vt:lpstr>
      <vt:lpstr>Bootstrapping, the 10 commandments </vt:lpstr>
      <vt:lpstr>Bootstrapping, the 10 commandments </vt:lpstr>
      <vt:lpstr>Bootstrapping, the 10 commandments </vt:lpstr>
      <vt:lpstr>Bootstrapping, summary</vt:lpstr>
      <vt:lpstr>Slide 37</vt:lpstr>
      <vt:lpstr>Diferences in perspective</vt:lpstr>
      <vt:lpstr>Growth by Entrepreneurial type</vt:lpstr>
      <vt:lpstr>Slide 40</vt:lpstr>
      <vt:lpstr>Social activities for entrepreneurial development in the region</vt:lpstr>
      <vt:lpstr>The new book on entrepreneurship</vt:lpstr>
      <vt:lpstr>Thank You! Q&amp;A</vt:lpstr>
    </vt:vector>
  </TitlesOfParts>
  <Company>FIT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</dc:title>
  <dc:creator>Madalin Durca</dc:creator>
  <cp:lastModifiedBy>Marius Ghenea</cp:lastModifiedBy>
  <cp:revision>299</cp:revision>
  <dcterms:created xsi:type="dcterms:W3CDTF">2008-03-26T16:05:58Z</dcterms:created>
  <dcterms:modified xsi:type="dcterms:W3CDTF">2011-10-10T12:24:49Z</dcterms:modified>
</cp:coreProperties>
</file>