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Default Extension="vml" ContentType="application/vnd.openxmlformats-officedocument.vmlDrawing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9" r:id="rId7"/>
    <p:sldId id="261" r:id="rId8"/>
    <p:sldId id="264" r:id="rId9"/>
    <p:sldId id="269" r:id="rId10"/>
    <p:sldId id="294" r:id="rId11"/>
    <p:sldId id="287" r:id="rId12"/>
    <p:sldId id="293" r:id="rId13"/>
    <p:sldId id="271" r:id="rId14"/>
    <p:sldId id="265" r:id="rId15"/>
    <p:sldId id="297" r:id="rId16"/>
    <p:sldId id="288" r:id="rId17"/>
    <p:sldId id="291" r:id="rId18"/>
    <p:sldId id="290" r:id="rId19"/>
    <p:sldId id="266" r:id="rId20"/>
    <p:sldId id="273" r:id="rId21"/>
    <p:sldId id="276" r:id="rId22"/>
    <p:sldId id="279" r:id="rId23"/>
    <p:sldId id="284" r:id="rId24"/>
    <p:sldId id="295" r:id="rId25"/>
    <p:sldId id="286" r:id="rId26"/>
    <p:sldId id="296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5A1"/>
    <a:srgbClr val="F42C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66" autoAdjust="0"/>
    <p:restoredTop sz="93961" autoAdjust="0"/>
  </p:normalViewPr>
  <p:slideViewPr>
    <p:cSldViewPr>
      <p:cViewPr>
        <p:scale>
          <a:sx n="100" d="100"/>
          <a:sy n="100" d="100"/>
        </p:scale>
        <p:origin x="-6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na.lempart\Documents\ennovation\Zeszy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1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noProof="0" dirty="0" smtClean="0"/>
              <a:t>Estimated share</a:t>
            </a:r>
            <a:r>
              <a:rPr lang="en-US" baseline="0" noProof="0" dirty="0" smtClean="0"/>
              <a:t> of </a:t>
            </a:r>
            <a:r>
              <a:rPr lang="en-US" noProof="0" dirty="0" smtClean="0"/>
              <a:t>smartphones in </a:t>
            </a:r>
            <a:r>
              <a:rPr lang="en-US" noProof="0" dirty="0" smtClean="0"/>
              <a:t>total</a:t>
            </a:r>
            <a:r>
              <a:rPr lang="en-US" baseline="0" noProof="0" dirty="0" smtClean="0"/>
              <a:t> </a:t>
            </a:r>
            <a:r>
              <a:rPr lang="en-US" baseline="0" noProof="0" dirty="0" smtClean="0"/>
              <a:t>mobile devices</a:t>
            </a:r>
            <a:r>
              <a:rPr lang="en-US" noProof="0" dirty="0" smtClean="0"/>
              <a:t> (</a:t>
            </a:r>
            <a:r>
              <a:rPr lang="en-US" noProof="0" dirty="0" smtClean="0"/>
              <a:t>Poland)</a:t>
            </a:r>
            <a:endParaRPr lang="en-US" noProof="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Arkusz1!$A$3</c:f>
              <c:strCache>
                <c:ptCount val="1"/>
                <c:pt idx="0">
                  <c:v>2008</c:v>
                </c:pt>
              </c:strCache>
            </c:strRef>
          </c:tx>
          <c:dLbls>
            <c:showVal val="1"/>
          </c:dLbls>
          <c:cat>
            <c:strRef>
              <c:f>Arkusz1!$A$8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Arkusz1!$B$3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Arkusz1!$A$4</c:f>
              <c:strCache>
                <c:ptCount val="1"/>
                <c:pt idx="0">
                  <c:v>2009</c:v>
                </c:pt>
              </c:strCache>
            </c:strRef>
          </c:tx>
          <c:dLbls>
            <c:showVal val="1"/>
          </c:dLbls>
          <c:cat>
            <c:strRef>
              <c:f>Arkusz1!$A$8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Arkusz1!$B$4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Arkusz1!$A$5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Arkusz1!$A$8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Arkusz1!$B$5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3"/>
          <c:order val="3"/>
          <c:tx>
            <c:strRef>
              <c:f>Arkusz1!$A$6</c:f>
              <c:strCache>
                <c:ptCount val="1"/>
                <c:pt idx="0">
                  <c:v>2012*</c:v>
                </c:pt>
              </c:strCache>
            </c:strRef>
          </c:tx>
          <c:dLbls>
            <c:showVal val="1"/>
          </c:dLbls>
          <c:cat>
            <c:strRef>
              <c:f>Arkusz1!$A$8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Arkusz1!$B$6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gapWidth val="75"/>
        <c:overlap val="-25"/>
        <c:axId val="103934592"/>
        <c:axId val="96932224"/>
      </c:barChart>
      <c:catAx>
        <c:axId val="103934592"/>
        <c:scaling>
          <c:orientation val="minMax"/>
        </c:scaling>
        <c:axPos val="b"/>
        <c:majorTickMark val="none"/>
        <c:tickLblPos val="nextTo"/>
        <c:crossAx val="96932224"/>
        <c:crosses val="autoZero"/>
        <c:auto val="1"/>
        <c:lblAlgn val="ctr"/>
        <c:lblOffset val="100"/>
      </c:catAx>
      <c:valAx>
        <c:axId val="9693222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tickLblPos val="nextTo"/>
        <c:crossAx val="103934592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9"/>
  <c:chart>
    <c:title>
      <c:tx>
        <c:rich>
          <a:bodyPr/>
          <a:lstStyle/>
          <a:p>
            <a:pPr>
              <a:defRPr/>
            </a:pPr>
            <a:r>
              <a:rPr lang="pl-PL"/>
              <a:t>Actions' taken as a result of Iphone search (April 2010) %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Arkusz1!$A$4</c:f>
              <c:strCache>
                <c:ptCount val="1"/>
                <c:pt idx="0">
                  <c:v>Store</c:v>
                </c:pt>
              </c:strCache>
            </c:strRef>
          </c:tx>
          <c:dLbls>
            <c:showVal val="1"/>
          </c:dLbls>
          <c:cat>
            <c:strRef>
              <c:f>Arkusz1!$A$3</c:f>
              <c:strCache>
                <c:ptCount val="1"/>
                <c:pt idx="0">
                  <c:v>Visit a business</c:v>
                </c:pt>
              </c:strCache>
            </c:strRef>
          </c:cat>
          <c:val>
            <c:numRef>
              <c:f>Arkusz1!$B$4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1"/>
          <c:order val="1"/>
          <c:tx>
            <c:strRef>
              <c:f>Arkusz1!$A$5</c:f>
              <c:strCache>
                <c:ptCount val="1"/>
                <c:pt idx="0">
                  <c:v>Offline retailer</c:v>
                </c:pt>
              </c:strCache>
            </c:strRef>
          </c:tx>
          <c:dLbls>
            <c:showVal val="1"/>
          </c:dLbls>
          <c:cat>
            <c:strRef>
              <c:f>Arkusz1!$A$3</c:f>
              <c:strCache>
                <c:ptCount val="1"/>
                <c:pt idx="0">
                  <c:v>Visit a business</c:v>
                </c:pt>
              </c:strCache>
            </c:strRef>
          </c:cat>
          <c:val>
            <c:numRef>
              <c:f>Arkusz1!$B$5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2"/>
          <c:order val="2"/>
          <c:tx>
            <c:strRef>
              <c:f>Arkusz1!$A$6</c:f>
              <c:strCache>
                <c:ptCount val="1"/>
                <c:pt idx="0">
                  <c:v>Brand webstie</c:v>
                </c:pt>
              </c:strCache>
            </c:strRef>
          </c:tx>
          <c:dLbls>
            <c:showVal val="1"/>
          </c:dLbls>
          <c:cat>
            <c:strRef>
              <c:f>Arkusz1!$A$3</c:f>
              <c:strCache>
                <c:ptCount val="1"/>
                <c:pt idx="0">
                  <c:v>Visit a business</c:v>
                </c:pt>
              </c:strCache>
            </c:strRef>
          </c:cat>
          <c:val>
            <c:numRef>
              <c:f>Arkusz1!$B$6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gapWidth val="75"/>
        <c:overlap val="-25"/>
        <c:axId val="58934016"/>
        <c:axId val="58935552"/>
      </c:barChart>
      <c:catAx>
        <c:axId val="58934016"/>
        <c:scaling>
          <c:orientation val="minMax"/>
        </c:scaling>
        <c:axPos val="l"/>
        <c:majorTickMark val="none"/>
        <c:tickLblPos val="nextTo"/>
        <c:crossAx val="58935552"/>
        <c:crosses val="autoZero"/>
        <c:auto val="1"/>
        <c:lblAlgn val="ctr"/>
        <c:lblOffset val="100"/>
      </c:catAx>
      <c:valAx>
        <c:axId val="5893555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5893401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4"/>
  <c:chart>
    <c:autoTitleDeleted val="1"/>
    <c:plotArea>
      <c:layout>
        <c:manualLayout>
          <c:layoutTarget val="inner"/>
          <c:xMode val="edge"/>
          <c:yMode val="edge"/>
          <c:x val="0.23707174103237105"/>
          <c:y val="6.5040695828363304E-2"/>
          <c:w val="0.71692825896762902"/>
          <c:h val="0.65838875992487522"/>
        </c:manualLayout>
      </c:layout>
      <c:barChart>
        <c:barDir val="bar"/>
        <c:grouping val="clustered"/>
        <c:ser>
          <c:idx val="0"/>
          <c:order val="0"/>
          <c:tx>
            <c:strRef>
              <c:f>Arkusz1!$A$9</c:f>
              <c:strCache>
                <c:ptCount val="1"/>
                <c:pt idx="0">
                  <c:v>In-store</c:v>
                </c:pt>
              </c:strCache>
            </c:strRef>
          </c:tx>
          <c:dLbls>
            <c:showVal val="1"/>
          </c:dLbls>
          <c:cat>
            <c:strRef>
              <c:f>Arkusz1!$A$8</c:f>
              <c:strCache>
                <c:ptCount val="1"/>
                <c:pt idx="0">
                  <c:v>Purchase</c:v>
                </c:pt>
              </c:strCache>
            </c:strRef>
          </c:cat>
          <c:val>
            <c:numRef>
              <c:f>Arkusz1!$B$9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Arkusz1!$A$10</c:f>
              <c:strCache>
                <c:ptCount val="1"/>
                <c:pt idx="0">
                  <c:v>Online</c:v>
                </c:pt>
              </c:strCache>
            </c:strRef>
          </c:tx>
          <c:dLbls>
            <c:showVal val="1"/>
          </c:dLbls>
          <c:cat>
            <c:strRef>
              <c:f>Arkusz1!$A$8</c:f>
              <c:strCache>
                <c:ptCount val="1"/>
                <c:pt idx="0">
                  <c:v>Purchase</c:v>
                </c:pt>
              </c:strCache>
            </c:strRef>
          </c:cat>
          <c:val>
            <c:numRef>
              <c:f>Arkusz1!$B$10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2"/>
          <c:order val="2"/>
          <c:tx>
            <c:strRef>
              <c:f>Arkusz1!$A$11</c:f>
              <c:strCache>
                <c:ptCount val="1"/>
                <c:pt idx="0">
                  <c:v>Smartphone</c:v>
                </c:pt>
              </c:strCache>
            </c:strRef>
          </c:tx>
          <c:dLbls>
            <c:showVal val="1"/>
          </c:dLbls>
          <c:cat>
            <c:strRef>
              <c:f>Arkusz1!$A$8</c:f>
              <c:strCache>
                <c:ptCount val="1"/>
                <c:pt idx="0">
                  <c:v>Purchase</c:v>
                </c:pt>
              </c:strCache>
            </c:strRef>
          </c:cat>
          <c:val>
            <c:numRef>
              <c:f>Arkusz1!$B$11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gapWidth val="75"/>
        <c:overlap val="-25"/>
        <c:axId val="96981760"/>
        <c:axId val="96983296"/>
      </c:barChart>
      <c:catAx>
        <c:axId val="96981760"/>
        <c:scaling>
          <c:orientation val="minMax"/>
        </c:scaling>
        <c:axPos val="l"/>
        <c:majorTickMark val="none"/>
        <c:tickLblPos val="nextTo"/>
        <c:crossAx val="96983296"/>
        <c:crosses val="autoZero"/>
        <c:auto val="1"/>
        <c:lblAlgn val="ctr"/>
        <c:lblOffset val="100"/>
      </c:catAx>
      <c:valAx>
        <c:axId val="96983296"/>
        <c:scaling>
          <c:orientation val="minMax"/>
          <c:max val="60"/>
        </c:scaling>
        <c:axPos val="b"/>
        <c:majorGridlines/>
        <c:numFmt formatCode="General" sourceLinked="1"/>
        <c:majorTickMark val="none"/>
        <c:tickLblPos val="nextTo"/>
        <c:crossAx val="9698176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23"/>
  <c:chart>
    <c:title>
      <c:tx>
        <c:rich>
          <a:bodyPr/>
          <a:lstStyle/>
          <a:p>
            <a:pPr>
              <a:defRPr/>
            </a:pPr>
            <a:r>
              <a:rPr lang="pl-PL"/>
              <a:t>How often</a:t>
            </a:r>
            <a:r>
              <a:rPr lang="pl-PL" baseline="0"/>
              <a:t> do you buy online?</a:t>
            </a:r>
            <a:endParaRPr lang="en-US"/>
          </a:p>
        </c:rich>
      </c:tx>
      <c:layout/>
    </c:title>
    <c:view3D>
      <c:rotX val="30"/>
      <c:rotY val="160"/>
      <c:perspective val="30"/>
    </c:view3D>
    <c:plotArea>
      <c:layout/>
      <c:pie3DChart>
        <c:varyColors val="1"/>
        <c:ser>
          <c:idx val="0"/>
          <c:order val="0"/>
          <c:tx>
            <c:strRef>
              <c:f>Arkusz2!$L$20</c:f>
              <c:strCache>
                <c:ptCount val="1"/>
                <c:pt idx="0">
                  <c:v>Jak często kupuje online?</c:v>
                </c:pt>
              </c:strCache>
            </c:strRef>
          </c:tx>
          <c:dLbls>
            <c:dLbl>
              <c:idx val="3"/>
              <c:layout>
                <c:manualLayout>
                  <c:x val="6.951026856240132E-2"/>
                  <c:y val="-8.3333333333333329E-2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2.5276461295418599E-2"/>
                  <c:y val="0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Arkusz2!$L$21:$L$25</c:f>
              <c:strCache>
                <c:ptCount val="5"/>
                <c:pt idx="0">
                  <c:v>Several times a month or more</c:v>
                </c:pt>
                <c:pt idx="1">
                  <c:v>Once a month</c:v>
                </c:pt>
                <c:pt idx="2">
                  <c:v>Few times a year</c:v>
                </c:pt>
                <c:pt idx="3">
                  <c:v>Once a year or less</c:v>
                </c:pt>
                <c:pt idx="4">
                  <c:v>I have done it only once</c:v>
                </c:pt>
              </c:strCache>
            </c:strRef>
          </c:cat>
          <c:val>
            <c:numRef>
              <c:f>Arkusz2!$M$21:$M$25</c:f>
              <c:numCache>
                <c:formatCode>General</c:formatCode>
                <c:ptCount val="5"/>
                <c:pt idx="0">
                  <c:v>32.6</c:v>
                </c:pt>
                <c:pt idx="1">
                  <c:v>31.1</c:v>
                </c:pt>
                <c:pt idx="2">
                  <c:v>30.6</c:v>
                </c:pt>
                <c:pt idx="3">
                  <c:v>4.3</c:v>
                </c:pt>
                <c:pt idx="4">
                  <c:v>1.5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92644-2209-4F68-B4F9-946C5E163E04}" type="doc">
      <dgm:prSet loTypeId="urn:microsoft.com/office/officeart/2005/8/layout/vList5" loCatId="list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D5C12E19-916D-4C6D-9EF0-4B460331AA89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1</a:t>
          </a:r>
          <a:endParaRPr lang="pl-PL" dirty="0">
            <a:latin typeface="+mj-lt"/>
          </a:endParaRPr>
        </a:p>
      </dgm:t>
    </dgm:pt>
    <dgm:pt modelId="{CFA2344B-927F-4627-8E73-CCA7F766E03F}" type="parTrans" cxnId="{6B9CC0D2-0C00-4103-86D3-FCD9B610A317}">
      <dgm:prSet/>
      <dgm:spPr/>
      <dgm:t>
        <a:bodyPr/>
        <a:lstStyle/>
        <a:p>
          <a:endParaRPr lang="pl-PL"/>
        </a:p>
      </dgm:t>
    </dgm:pt>
    <dgm:pt modelId="{B183F482-FAE7-47FB-AC8A-C3F06F5BA426}" type="sibTrans" cxnId="{6B9CC0D2-0C00-4103-86D3-FCD9B610A317}">
      <dgm:prSet/>
      <dgm:spPr/>
      <dgm:t>
        <a:bodyPr/>
        <a:lstStyle/>
        <a:p>
          <a:endParaRPr lang="pl-PL"/>
        </a:p>
      </dgm:t>
    </dgm:pt>
    <dgm:pt modelId="{A4467A44-9D82-4B24-962D-5C2C0878A5E1}">
      <dgm:prSet phldrT="[Tekst]" custT="1"/>
      <dgm:spPr/>
      <dgm:t>
        <a:bodyPr/>
        <a:lstStyle/>
        <a:p>
          <a:r>
            <a:rPr lang="en-US" sz="1800" noProof="0" dirty="0" smtClean="0"/>
            <a:t>E-commerce – business models</a:t>
          </a:r>
          <a:endParaRPr lang="en-US" sz="1800" noProof="0" dirty="0"/>
        </a:p>
      </dgm:t>
    </dgm:pt>
    <dgm:pt modelId="{AA83370F-952E-4B16-B02A-288AC6C0F03C}" type="parTrans" cxnId="{D002B6A0-01CE-45E4-851B-1D47E2A46087}">
      <dgm:prSet/>
      <dgm:spPr/>
      <dgm:t>
        <a:bodyPr/>
        <a:lstStyle/>
        <a:p>
          <a:endParaRPr lang="pl-PL"/>
        </a:p>
      </dgm:t>
    </dgm:pt>
    <dgm:pt modelId="{C5DC6ADD-9CCD-4061-8FFC-F98303FB94C4}" type="sibTrans" cxnId="{D002B6A0-01CE-45E4-851B-1D47E2A46087}">
      <dgm:prSet/>
      <dgm:spPr/>
      <dgm:t>
        <a:bodyPr/>
        <a:lstStyle/>
        <a:p>
          <a:endParaRPr lang="pl-PL"/>
        </a:p>
      </dgm:t>
    </dgm:pt>
    <dgm:pt modelId="{E8A7C3DE-CA13-44DA-8698-352223008854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2</a:t>
          </a:r>
          <a:endParaRPr lang="pl-PL" dirty="0">
            <a:latin typeface="+mj-lt"/>
          </a:endParaRPr>
        </a:p>
      </dgm:t>
    </dgm:pt>
    <dgm:pt modelId="{F569CF22-6AD0-4BDD-BCF4-A88C47B02BA4}" type="parTrans" cxnId="{F12D4356-8A4C-4B8C-A1A1-B258D81134D2}">
      <dgm:prSet/>
      <dgm:spPr/>
      <dgm:t>
        <a:bodyPr/>
        <a:lstStyle/>
        <a:p>
          <a:endParaRPr lang="pl-PL"/>
        </a:p>
      </dgm:t>
    </dgm:pt>
    <dgm:pt modelId="{C8B0BB8B-41EB-4B80-BE1E-FD3217554FA7}" type="sibTrans" cxnId="{F12D4356-8A4C-4B8C-A1A1-B258D81134D2}">
      <dgm:prSet/>
      <dgm:spPr/>
      <dgm:t>
        <a:bodyPr/>
        <a:lstStyle/>
        <a:p>
          <a:endParaRPr lang="pl-PL"/>
        </a:p>
      </dgm:t>
    </dgm:pt>
    <dgm:pt modelId="{D86051F4-A023-4454-86A9-C1BFFCF21A87}">
      <dgm:prSet phldrT="[Tekst]" custT="1"/>
      <dgm:spPr/>
      <dgm:t>
        <a:bodyPr/>
        <a:lstStyle/>
        <a:p>
          <a:r>
            <a:rPr lang="en-US" sz="1800" noProof="0" dirty="0" smtClean="0"/>
            <a:t>2011 Trends in e-commerce</a:t>
          </a:r>
          <a:endParaRPr lang="en-US" sz="1800" noProof="0" dirty="0"/>
        </a:p>
      </dgm:t>
    </dgm:pt>
    <dgm:pt modelId="{567CAD72-2EEA-4B11-8C78-3D0A6AC0F716}" type="parTrans" cxnId="{B882A828-296F-4569-8584-547773C3584F}">
      <dgm:prSet/>
      <dgm:spPr/>
      <dgm:t>
        <a:bodyPr/>
        <a:lstStyle/>
        <a:p>
          <a:endParaRPr lang="pl-PL"/>
        </a:p>
      </dgm:t>
    </dgm:pt>
    <dgm:pt modelId="{91177C6C-AB25-4440-9379-59A9255925D2}" type="sibTrans" cxnId="{B882A828-296F-4569-8584-547773C3584F}">
      <dgm:prSet/>
      <dgm:spPr/>
      <dgm:t>
        <a:bodyPr/>
        <a:lstStyle/>
        <a:p>
          <a:endParaRPr lang="pl-PL"/>
        </a:p>
      </dgm:t>
    </dgm:pt>
    <dgm:pt modelId="{016469C9-D096-48B1-A49A-94A75A146A3E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3</a:t>
          </a:r>
          <a:endParaRPr lang="pl-PL" dirty="0">
            <a:latin typeface="+mj-lt"/>
          </a:endParaRPr>
        </a:p>
      </dgm:t>
    </dgm:pt>
    <dgm:pt modelId="{EC854A10-AD76-4E8D-9330-539E49B78A6F}" type="parTrans" cxnId="{A5D70CF4-76BA-4262-B136-FFBB1B40D8F0}">
      <dgm:prSet/>
      <dgm:spPr/>
      <dgm:t>
        <a:bodyPr/>
        <a:lstStyle/>
        <a:p>
          <a:endParaRPr lang="pl-PL"/>
        </a:p>
      </dgm:t>
    </dgm:pt>
    <dgm:pt modelId="{05F6F63E-9325-4C7A-96F8-ABC4D196C761}" type="sibTrans" cxnId="{A5D70CF4-76BA-4262-B136-FFBB1B40D8F0}">
      <dgm:prSet/>
      <dgm:spPr/>
      <dgm:t>
        <a:bodyPr/>
        <a:lstStyle/>
        <a:p>
          <a:endParaRPr lang="pl-PL"/>
        </a:p>
      </dgm:t>
    </dgm:pt>
    <dgm:pt modelId="{311CC294-6F32-4A56-BAFE-735A6EB51A98}">
      <dgm:prSet phldrT="[Tekst]" custT="1"/>
      <dgm:spPr/>
      <dgm:t>
        <a:bodyPr/>
        <a:lstStyle/>
        <a:p>
          <a:r>
            <a:rPr lang="en-US" sz="1800" noProof="0" dirty="0" smtClean="0"/>
            <a:t>CEE inspirational facts </a:t>
          </a:r>
          <a:endParaRPr lang="en-US" sz="1800" noProof="0" dirty="0"/>
        </a:p>
      </dgm:t>
    </dgm:pt>
    <dgm:pt modelId="{26BE28ED-9C68-43AE-87CD-446FDA822848}" type="parTrans" cxnId="{BE2CD505-A4E0-49D4-9F77-E2BE1FDFF45C}">
      <dgm:prSet/>
      <dgm:spPr/>
      <dgm:t>
        <a:bodyPr/>
        <a:lstStyle/>
        <a:p>
          <a:endParaRPr lang="pl-PL"/>
        </a:p>
      </dgm:t>
    </dgm:pt>
    <dgm:pt modelId="{D335EE1D-DFBD-45AE-B69B-AF008FDA55E3}" type="sibTrans" cxnId="{BE2CD505-A4E0-49D4-9F77-E2BE1FDFF45C}">
      <dgm:prSet/>
      <dgm:spPr/>
      <dgm:t>
        <a:bodyPr/>
        <a:lstStyle/>
        <a:p>
          <a:endParaRPr lang="pl-PL"/>
        </a:p>
      </dgm:t>
    </dgm:pt>
    <dgm:pt modelId="{0C665870-FC23-4E6E-8FDC-62F4FA421A46}" type="pres">
      <dgm:prSet presAssocID="{BF692644-2209-4F68-B4F9-946C5E163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A35721-8776-4228-9F4E-C93E1ECF181F}" type="pres">
      <dgm:prSet presAssocID="{D5C12E19-916D-4C6D-9EF0-4B460331AA89}" presName="linNode" presStyleCnt="0"/>
      <dgm:spPr/>
    </dgm:pt>
    <dgm:pt modelId="{225D213D-0828-4CF0-902F-28C574C462CC}" type="pres">
      <dgm:prSet presAssocID="{D5C12E19-916D-4C6D-9EF0-4B460331AA89}" presName="parentText" presStyleLbl="node1" presStyleIdx="0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964B1F-2117-47AD-9C5F-D26AC008DB29}" type="pres">
      <dgm:prSet presAssocID="{D5C12E19-916D-4C6D-9EF0-4B460331AA89}" presName="descendantText" presStyleLbl="alignAccFollowNode1" presStyleIdx="0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681BA4-8715-44E6-B0BC-635DBCD3B163}" type="pres">
      <dgm:prSet presAssocID="{B183F482-FAE7-47FB-AC8A-C3F06F5BA426}" presName="sp" presStyleCnt="0"/>
      <dgm:spPr/>
    </dgm:pt>
    <dgm:pt modelId="{321B0871-91E7-4498-8DC0-1B421F7B7D8C}" type="pres">
      <dgm:prSet presAssocID="{E8A7C3DE-CA13-44DA-8698-352223008854}" presName="linNode" presStyleCnt="0"/>
      <dgm:spPr/>
    </dgm:pt>
    <dgm:pt modelId="{20803352-F644-4C00-90E9-A112AE245D4B}" type="pres">
      <dgm:prSet presAssocID="{E8A7C3DE-CA13-44DA-8698-352223008854}" presName="parentText" presStyleLbl="node1" presStyleIdx="1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B22E67-B2B7-42DA-886B-5F9D8E6C799E}" type="pres">
      <dgm:prSet presAssocID="{E8A7C3DE-CA13-44DA-8698-352223008854}" presName="descendantText" presStyleLbl="alignAccFollowNode1" presStyleIdx="1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A983FE-3876-412F-A360-1950B94850BC}" type="pres">
      <dgm:prSet presAssocID="{C8B0BB8B-41EB-4B80-BE1E-FD3217554FA7}" presName="sp" presStyleCnt="0"/>
      <dgm:spPr/>
    </dgm:pt>
    <dgm:pt modelId="{769873D3-88C0-4D88-A8FE-E681CC55B230}" type="pres">
      <dgm:prSet presAssocID="{016469C9-D096-48B1-A49A-94A75A146A3E}" presName="linNode" presStyleCnt="0"/>
      <dgm:spPr/>
    </dgm:pt>
    <dgm:pt modelId="{C4B1E4DB-9AEB-44A7-9988-61DB45FC7C6A}" type="pres">
      <dgm:prSet presAssocID="{016469C9-D096-48B1-A49A-94A75A146A3E}" presName="parentText" presStyleLbl="node1" presStyleIdx="2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1C11DB-9C7B-461F-AF25-7FE94C41B892}" type="pres">
      <dgm:prSet presAssocID="{016469C9-D096-48B1-A49A-94A75A146A3E}" presName="descendantText" presStyleLbl="alignAccFollowNode1" presStyleIdx="2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D70CF4-76BA-4262-B136-FFBB1B40D8F0}" srcId="{BF692644-2209-4F68-B4F9-946C5E163E04}" destId="{016469C9-D096-48B1-A49A-94A75A146A3E}" srcOrd="2" destOrd="0" parTransId="{EC854A10-AD76-4E8D-9330-539E49B78A6F}" sibTransId="{05F6F63E-9325-4C7A-96F8-ABC4D196C761}"/>
    <dgm:cxn modelId="{F12D4356-8A4C-4B8C-A1A1-B258D81134D2}" srcId="{BF692644-2209-4F68-B4F9-946C5E163E04}" destId="{E8A7C3DE-CA13-44DA-8698-352223008854}" srcOrd="1" destOrd="0" parTransId="{F569CF22-6AD0-4BDD-BCF4-A88C47B02BA4}" sibTransId="{C8B0BB8B-41EB-4B80-BE1E-FD3217554FA7}"/>
    <dgm:cxn modelId="{04F5AF27-24BB-4423-B31B-0B6C71BB669D}" type="presOf" srcId="{E8A7C3DE-CA13-44DA-8698-352223008854}" destId="{20803352-F644-4C00-90E9-A112AE245D4B}" srcOrd="0" destOrd="0" presId="urn:microsoft.com/office/officeart/2005/8/layout/vList5"/>
    <dgm:cxn modelId="{8B64FE3F-488C-4406-B05F-994815C979E0}" type="presOf" srcId="{BF692644-2209-4F68-B4F9-946C5E163E04}" destId="{0C665870-FC23-4E6E-8FDC-62F4FA421A46}" srcOrd="0" destOrd="0" presId="urn:microsoft.com/office/officeart/2005/8/layout/vList5"/>
    <dgm:cxn modelId="{A6B2E416-5E28-48FB-A21C-34C4F79C4A4A}" type="presOf" srcId="{D5C12E19-916D-4C6D-9EF0-4B460331AA89}" destId="{225D213D-0828-4CF0-902F-28C574C462CC}" srcOrd="0" destOrd="0" presId="urn:microsoft.com/office/officeart/2005/8/layout/vList5"/>
    <dgm:cxn modelId="{BE2CD505-A4E0-49D4-9F77-E2BE1FDFF45C}" srcId="{016469C9-D096-48B1-A49A-94A75A146A3E}" destId="{311CC294-6F32-4A56-BAFE-735A6EB51A98}" srcOrd="0" destOrd="0" parTransId="{26BE28ED-9C68-43AE-87CD-446FDA822848}" sibTransId="{D335EE1D-DFBD-45AE-B69B-AF008FDA55E3}"/>
    <dgm:cxn modelId="{FE244EA0-99D1-4988-B583-82C057D6B6C1}" type="presOf" srcId="{A4467A44-9D82-4B24-962D-5C2C0878A5E1}" destId="{15964B1F-2117-47AD-9C5F-D26AC008DB29}" srcOrd="0" destOrd="0" presId="urn:microsoft.com/office/officeart/2005/8/layout/vList5"/>
    <dgm:cxn modelId="{B882A828-296F-4569-8584-547773C3584F}" srcId="{E8A7C3DE-CA13-44DA-8698-352223008854}" destId="{D86051F4-A023-4454-86A9-C1BFFCF21A87}" srcOrd="0" destOrd="0" parTransId="{567CAD72-2EEA-4B11-8C78-3D0A6AC0F716}" sibTransId="{91177C6C-AB25-4440-9379-59A9255925D2}"/>
    <dgm:cxn modelId="{D002B6A0-01CE-45E4-851B-1D47E2A46087}" srcId="{D5C12E19-916D-4C6D-9EF0-4B460331AA89}" destId="{A4467A44-9D82-4B24-962D-5C2C0878A5E1}" srcOrd="0" destOrd="0" parTransId="{AA83370F-952E-4B16-B02A-288AC6C0F03C}" sibTransId="{C5DC6ADD-9CCD-4061-8FFC-F98303FB94C4}"/>
    <dgm:cxn modelId="{C60240A7-2398-4527-9ADE-81FD801306CB}" type="presOf" srcId="{016469C9-D096-48B1-A49A-94A75A146A3E}" destId="{C4B1E4DB-9AEB-44A7-9988-61DB45FC7C6A}" srcOrd="0" destOrd="0" presId="urn:microsoft.com/office/officeart/2005/8/layout/vList5"/>
    <dgm:cxn modelId="{6B9CC0D2-0C00-4103-86D3-FCD9B610A317}" srcId="{BF692644-2209-4F68-B4F9-946C5E163E04}" destId="{D5C12E19-916D-4C6D-9EF0-4B460331AA89}" srcOrd="0" destOrd="0" parTransId="{CFA2344B-927F-4627-8E73-CCA7F766E03F}" sibTransId="{B183F482-FAE7-47FB-AC8A-C3F06F5BA426}"/>
    <dgm:cxn modelId="{EA537915-E317-475C-BB01-122E4157E7DE}" type="presOf" srcId="{311CC294-6F32-4A56-BAFE-735A6EB51A98}" destId="{9F1C11DB-9C7B-461F-AF25-7FE94C41B892}" srcOrd="0" destOrd="0" presId="urn:microsoft.com/office/officeart/2005/8/layout/vList5"/>
    <dgm:cxn modelId="{F40FE77F-2B16-4257-95AC-D1C3E2BCAB92}" type="presOf" srcId="{D86051F4-A023-4454-86A9-C1BFFCF21A87}" destId="{75B22E67-B2B7-42DA-886B-5F9D8E6C799E}" srcOrd="0" destOrd="0" presId="urn:microsoft.com/office/officeart/2005/8/layout/vList5"/>
    <dgm:cxn modelId="{FB4F95A0-9FCB-4087-9876-6AE620F431F9}" type="presParOf" srcId="{0C665870-FC23-4E6E-8FDC-62F4FA421A46}" destId="{4CA35721-8776-4228-9F4E-C93E1ECF181F}" srcOrd="0" destOrd="0" presId="urn:microsoft.com/office/officeart/2005/8/layout/vList5"/>
    <dgm:cxn modelId="{0D3C7277-2C77-459C-A3EF-02CA7FCBB7AC}" type="presParOf" srcId="{4CA35721-8776-4228-9F4E-C93E1ECF181F}" destId="{225D213D-0828-4CF0-902F-28C574C462CC}" srcOrd="0" destOrd="0" presId="urn:microsoft.com/office/officeart/2005/8/layout/vList5"/>
    <dgm:cxn modelId="{A2AC35E7-4198-4449-9D0C-13A469A998E7}" type="presParOf" srcId="{4CA35721-8776-4228-9F4E-C93E1ECF181F}" destId="{15964B1F-2117-47AD-9C5F-D26AC008DB29}" srcOrd="1" destOrd="0" presId="urn:microsoft.com/office/officeart/2005/8/layout/vList5"/>
    <dgm:cxn modelId="{4C3F2907-4EFA-47DB-9073-ACBC4D86290B}" type="presParOf" srcId="{0C665870-FC23-4E6E-8FDC-62F4FA421A46}" destId="{A4681BA4-8715-44E6-B0BC-635DBCD3B163}" srcOrd="1" destOrd="0" presId="urn:microsoft.com/office/officeart/2005/8/layout/vList5"/>
    <dgm:cxn modelId="{CCC94CE7-B500-417C-A5F0-355AA658D629}" type="presParOf" srcId="{0C665870-FC23-4E6E-8FDC-62F4FA421A46}" destId="{321B0871-91E7-4498-8DC0-1B421F7B7D8C}" srcOrd="2" destOrd="0" presId="urn:microsoft.com/office/officeart/2005/8/layout/vList5"/>
    <dgm:cxn modelId="{6E0C4133-BDE9-4BC2-8806-029AEC5C966E}" type="presParOf" srcId="{321B0871-91E7-4498-8DC0-1B421F7B7D8C}" destId="{20803352-F644-4C00-90E9-A112AE245D4B}" srcOrd="0" destOrd="0" presId="urn:microsoft.com/office/officeart/2005/8/layout/vList5"/>
    <dgm:cxn modelId="{1E4B5BBF-071A-405B-9432-8E0DBF2FE1C5}" type="presParOf" srcId="{321B0871-91E7-4498-8DC0-1B421F7B7D8C}" destId="{75B22E67-B2B7-42DA-886B-5F9D8E6C799E}" srcOrd="1" destOrd="0" presId="urn:microsoft.com/office/officeart/2005/8/layout/vList5"/>
    <dgm:cxn modelId="{33728967-241A-456A-9175-42C535195A9E}" type="presParOf" srcId="{0C665870-FC23-4E6E-8FDC-62F4FA421A46}" destId="{B6A983FE-3876-412F-A360-1950B94850BC}" srcOrd="3" destOrd="0" presId="urn:microsoft.com/office/officeart/2005/8/layout/vList5"/>
    <dgm:cxn modelId="{B22E3F49-9309-4D80-8017-BAACCAAE0B57}" type="presParOf" srcId="{0C665870-FC23-4E6E-8FDC-62F4FA421A46}" destId="{769873D3-88C0-4D88-A8FE-E681CC55B230}" srcOrd="4" destOrd="0" presId="urn:microsoft.com/office/officeart/2005/8/layout/vList5"/>
    <dgm:cxn modelId="{C06A003F-C594-48DB-8D4A-1E6C8B425BB2}" type="presParOf" srcId="{769873D3-88C0-4D88-A8FE-E681CC55B230}" destId="{C4B1E4DB-9AEB-44A7-9988-61DB45FC7C6A}" srcOrd="0" destOrd="0" presId="urn:microsoft.com/office/officeart/2005/8/layout/vList5"/>
    <dgm:cxn modelId="{FF297F17-1EFA-4EA2-91F1-6CE624842655}" type="presParOf" srcId="{769873D3-88C0-4D88-A8FE-E681CC55B230}" destId="{9F1C11DB-9C7B-461F-AF25-7FE94C41B892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92644-2209-4F68-B4F9-946C5E163E04}" type="doc">
      <dgm:prSet loTypeId="urn:microsoft.com/office/officeart/2005/8/layout/vList5" loCatId="list" qsTypeId="urn:microsoft.com/office/officeart/2005/8/quickstyle/simple4" qsCatId="simple" csTypeId="urn:microsoft.com/office/officeart/2005/8/colors/accent1_2#2" csCatId="accent1" phldr="1"/>
      <dgm:spPr/>
      <dgm:t>
        <a:bodyPr/>
        <a:lstStyle/>
        <a:p>
          <a:endParaRPr lang="pl-PL"/>
        </a:p>
      </dgm:t>
    </dgm:pt>
    <dgm:pt modelId="{D5C12E19-916D-4C6D-9EF0-4B460331AA89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1</a:t>
          </a:r>
          <a:endParaRPr lang="pl-PL" dirty="0">
            <a:latin typeface="+mj-lt"/>
          </a:endParaRPr>
        </a:p>
      </dgm:t>
    </dgm:pt>
    <dgm:pt modelId="{CFA2344B-927F-4627-8E73-CCA7F766E03F}" type="parTrans" cxnId="{6B9CC0D2-0C00-4103-86D3-FCD9B610A317}">
      <dgm:prSet/>
      <dgm:spPr/>
      <dgm:t>
        <a:bodyPr/>
        <a:lstStyle/>
        <a:p>
          <a:endParaRPr lang="pl-PL"/>
        </a:p>
      </dgm:t>
    </dgm:pt>
    <dgm:pt modelId="{B183F482-FAE7-47FB-AC8A-C3F06F5BA426}" type="sibTrans" cxnId="{6B9CC0D2-0C00-4103-86D3-FCD9B610A317}">
      <dgm:prSet/>
      <dgm:spPr/>
      <dgm:t>
        <a:bodyPr/>
        <a:lstStyle/>
        <a:p>
          <a:endParaRPr lang="pl-PL"/>
        </a:p>
      </dgm:t>
    </dgm:pt>
    <dgm:pt modelId="{A4467A44-9D82-4B24-962D-5C2C0878A5E1}">
      <dgm:prSet phldrT="[Tekst]" custT="1"/>
      <dgm:spPr/>
      <dgm:t>
        <a:bodyPr/>
        <a:lstStyle/>
        <a:p>
          <a:r>
            <a:rPr lang="en-US" sz="1800" b="1" noProof="0" dirty="0" smtClean="0"/>
            <a:t>E-commerce – business models</a:t>
          </a:r>
          <a:endParaRPr lang="en-US" sz="1800" b="1" noProof="0" dirty="0"/>
        </a:p>
      </dgm:t>
    </dgm:pt>
    <dgm:pt modelId="{AA83370F-952E-4B16-B02A-288AC6C0F03C}" type="parTrans" cxnId="{D002B6A0-01CE-45E4-851B-1D47E2A46087}">
      <dgm:prSet/>
      <dgm:spPr/>
      <dgm:t>
        <a:bodyPr/>
        <a:lstStyle/>
        <a:p>
          <a:endParaRPr lang="pl-PL"/>
        </a:p>
      </dgm:t>
    </dgm:pt>
    <dgm:pt modelId="{C5DC6ADD-9CCD-4061-8FFC-F98303FB94C4}" type="sibTrans" cxnId="{D002B6A0-01CE-45E4-851B-1D47E2A46087}">
      <dgm:prSet/>
      <dgm:spPr/>
      <dgm:t>
        <a:bodyPr/>
        <a:lstStyle/>
        <a:p>
          <a:endParaRPr lang="pl-PL"/>
        </a:p>
      </dgm:t>
    </dgm:pt>
    <dgm:pt modelId="{E8A7C3DE-CA13-44DA-8698-352223008854}">
      <dgm:prSet phldrT="[Teks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50000"/>
              </a:schemeClr>
            </a:gs>
            <a:gs pos="100000">
              <a:schemeClr val="accent1">
                <a:hueOff val="0"/>
                <a:satOff val="0"/>
                <a:lumOff val="0"/>
                <a:shade val="94000"/>
                <a:satMod val="135000"/>
                <a:alpha val="50000"/>
              </a:schemeClr>
            </a:gs>
          </a:gsLst>
        </a:gradFill>
      </dgm:spPr>
      <dgm:t>
        <a:bodyPr/>
        <a:lstStyle/>
        <a:p>
          <a:r>
            <a:rPr lang="pl-PL" dirty="0" smtClean="0">
              <a:latin typeface="+mj-lt"/>
            </a:rPr>
            <a:t>2</a:t>
          </a:r>
          <a:endParaRPr lang="pl-PL" dirty="0">
            <a:latin typeface="+mj-lt"/>
          </a:endParaRPr>
        </a:p>
      </dgm:t>
    </dgm:pt>
    <dgm:pt modelId="{F569CF22-6AD0-4BDD-BCF4-A88C47B02BA4}" type="parTrans" cxnId="{F12D4356-8A4C-4B8C-A1A1-B258D81134D2}">
      <dgm:prSet/>
      <dgm:spPr/>
      <dgm:t>
        <a:bodyPr/>
        <a:lstStyle/>
        <a:p>
          <a:endParaRPr lang="pl-PL"/>
        </a:p>
      </dgm:t>
    </dgm:pt>
    <dgm:pt modelId="{C8B0BB8B-41EB-4B80-BE1E-FD3217554FA7}" type="sibTrans" cxnId="{F12D4356-8A4C-4B8C-A1A1-B258D81134D2}">
      <dgm:prSet/>
      <dgm:spPr/>
      <dgm:t>
        <a:bodyPr/>
        <a:lstStyle/>
        <a:p>
          <a:endParaRPr lang="pl-PL"/>
        </a:p>
      </dgm:t>
    </dgm:pt>
    <dgm:pt modelId="{D86051F4-A023-4454-86A9-C1BFFCF21A87}">
      <dgm:prSet phldrT="[Tekst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sz="1800" noProof="0" dirty="0" smtClean="0">
              <a:solidFill>
                <a:schemeClr val="bg1">
                  <a:lumMod val="50000"/>
                </a:schemeClr>
              </a:solidFill>
            </a:rPr>
            <a:t>2011 Trends in e-commerce</a:t>
          </a:r>
          <a:endParaRPr lang="en-US" sz="1800" noProof="0" dirty="0">
            <a:solidFill>
              <a:schemeClr val="bg1">
                <a:lumMod val="50000"/>
              </a:schemeClr>
            </a:solidFill>
          </a:endParaRPr>
        </a:p>
      </dgm:t>
    </dgm:pt>
    <dgm:pt modelId="{567CAD72-2EEA-4B11-8C78-3D0A6AC0F716}" type="parTrans" cxnId="{B882A828-296F-4569-8584-547773C3584F}">
      <dgm:prSet/>
      <dgm:spPr/>
      <dgm:t>
        <a:bodyPr/>
        <a:lstStyle/>
        <a:p>
          <a:endParaRPr lang="pl-PL"/>
        </a:p>
      </dgm:t>
    </dgm:pt>
    <dgm:pt modelId="{91177C6C-AB25-4440-9379-59A9255925D2}" type="sibTrans" cxnId="{B882A828-296F-4569-8584-547773C3584F}">
      <dgm:prSet/>
      <dgm:spPr/>
      <dgm:t>
        <a:bodyPr/>
        <a:lstStyle/>
        <a:p>
          <a:endParaRPr lang="pl-PL"/>
        </a:p>
      </dgm:t>
    </dgm:pt>
    <dgm:pt modelId="{016469C9-D096-48B1-A49A-94A75A146A3E}">
      <dgm:prSet phldrT="[Teks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50000"/>
              </a:schemeClr>
            </a:gs>
            <a:gs pos="100000">
              <a:schemeClr val="accent1">
                <a:hueOff val="0"/>
                <a:satOff val="0"/>
                <a:lumOff val="0"/>
                <a:shade val="94000"/>
                <a:satMod val="135000"/>
                <a:alpha val="50000"/>
              </a:schemeClr>
            </a:gs>
          </a:gsLst>
        </a:gradFill>
      </dgm:spPr>
      <dgm:t>
        <a:bodyPr/>
        <a:lstStyle/>
        <a:p>
          <a:r>
            <a:rPr lang="pl-PL" dirty="0" smtClean="0">
              <a:latin typeface="+mj-lt"/>
            </a:rPr>
            <a:t>3</a:t>
          </a:r>
          <a:endParaRPr lang="pl-PL" dirty="0">
            <a:latin typeface="+mj-lt"/>
          </a:endParaRPr>
        </a:p>
      </dgm:t>
    </dgm:pt>
    <dgm:pt modelId="{EC854A10-AD76-4E8D-9330-539E49B78A6F}" type="parTrans" cxnId="{A5D70CF4-76BA-4262-B136-FFBB1B40D8F0}">
      <dgm:prSet/>
      <dgm:spPr/>
      <dgm:t>
        <a:bodyPr/>
        <a:lstStyle/>
        <a:p>
          <a:endParaRPr lang="pl-PL"/>
        </a:p>
      </dgm:t>
    </dgm:pt>
    <dgm:pt modelId="{05F6F63E-9325-4C7A-96F8-ABC4D196C761}" type="sibTrans" cxnId="{A5D70CF4-76BA-4262-B136-FFBB1B40D8F0}">
      <dgm:prSet/>
      <dgm:spPr/>
      <dgm:t>
        <a:bodyPr/>
        <a:lstStyle/>
        <a:p>
          <a:endParaRPr lang="pl-PL"/>
        </a:p>
      </dgm:t>
    </dgm:pt>
    <dgm:pt modelId="{311CC294-6F32-4A56-BAFE-735A6EB51A98}">
      <dgm:prSet phldrT="[Tekst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sz="1800" noProof="0" dirty="0" smtClean="0">
              <a:solidFill>
                <a:schemeClr val="bg1">
                  <a:lumMod val="50000"/>
                </a:schemeClr>
              </a:solidFill>
            </a:rPr>
            <a:t>CEE inspirational facts</a:t>
          </a:r>
          <a:endParaRPr lang="en-US" sz="1800" noProof="0" dirty="0">
            <a:solidFill>
              <a:schemeClr val="bg1">
                <a:lumMod val="50000"/>
              </a:schemeClr>
            </a:solidFill>
          </a:endParaRPr>
        </a:p>
      </dgm:t>
    </dgm:pt>
    <dgm:pt modelId="{26BE28ED-9C68-43AE-87CD-446FDA822848}" type="parTrans" cxnId="{BE2CD505-A4E0-49D4-9F77-E2BE1FDFF45C}">
      <dgm:prSet/>
      <dgm:spPr/>
      <dgm:t>
        <a:bodyPr/>
        <a:lstStyle/>
        <a:p>
          <a:endParaRPr lang="pl-PL"/>
        </a:p>
      </dgm:t>
    </dgm:pt>
    <dgm:pt modelId="{D335EE1D-DFBD-45AE-B69B-AF008FDA55E3}" type="sibTrans" cxnId="{BE2CD505-A4E0-49D4-9F77-E2BE1FDFF45C}">
      <dgm:prSet/>
      <dgm:spPr/>
      <dgm:t>
        <a:bodyPr/>
        <a:lstStyle/>
        <a:p>
          <a:endParaRPr lang="pl-PL"/>
        </a:p>
      </dgm:t>
    </dgm:pt>
    <dgm:pt modelId="{0C665870-FC23-4E6E-8FDC-62F4FA421A46}" type="pres">
      <dgm:prSet presAssocID="{BF692644-2209-4F68-B4F9-946C5E163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A35721-8776-4228-9F4E-C93E1ECF181F}" type="pres">
      <dgm:prSet presAssocID="{D5C12E19-916D-4C6D-9EF0-4B460331AA89}" presName="linNode" presStyleCnt="0"/>
      <dgm:spPr/>
    </dgm:pt>
    <dgm:pt modelId="{225D213D-0828-4CF0-902F-28C574C462CC}" type="pres">
      <dgm:prSet presAssocID="{D5C12E19-916D-4C6D-9EF0-4B460331AA89}" presName="parentText" presStyleLbl="node1" presStyleIdx="0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964B1F-2117-47AD-9C5F-D26AC008DB29}" type="pres">
      <dgm:prSet presAssocID="{D5C12E19-916D-4C6D-9EF0-4B460331AA89}" presName="descendantText" presStyleLbl="alignAccFollowNode1" presStyleIdx="0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681BA4-8715-44E6-B0BC-635DBCD3B163}" type="pres">
      <dgm:prSet presAssocID="{B183F482-FAE7-47FB-AC8A-C3F06F5BA426}" presName="sp" presStyleCnt="0"/>
      <dgm:spPr/>
    </dgm:pt>
    <dgm:pt modelId="{321B0871-91E7-4498-8DC0-1B421F7B7D8C}" type="pres">
      <dgm:prSet presAssocID="{E8A7C3DE-CA13-44DA-8698-352223008854}" presName="linNode" presStyleCnt="0"/>
      <dgm:spPr/>
    </dgm:pt>
    <dgm:pt modelId="{20803352-F644-4C00-90E9-A112AE245D4B}" type="pres">
      <dgm:prSet presAssocID="{E8A7C3DE-CA13-44DA-8698-352223008854}" presName="parentText" presStyleLbl="node1" presStyleIdx="1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B22E67-B2B7-42DA-886B-5F9D8E6C799E}" type="pres">
      <dgm:prSet presAssocID="{E8A7C3DE-CA13-44DA-8698-352223008854}" presName="descendantText" presStyleLbl="alignAccFollowNode1" presStyleIdx="1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A983FE-3876-412F-A360-1950B94850BC}" type="pres">
      <dgm:prSet presAssocID="{C8B0BB8B-41EB-4B80-BE1E-FD3217554FA7}" presName="sp" presStyleCnt="0"/>
      <dgm:spPr/>
    </dgm:pt>
    <dgm:pt modelId="{769873D3-88C0-4D88-A8FE-E681CC55B230}" type="pres">
      <dgm:prSet presAssocID="{016469C9-D096-48B1-A49A-94A75A146A3E}" presName="linNode" presStyleCnt="0"/>
      <dgm:spPr/>
    </dgm:pt>
    <dgm:pt modelId="{C4B1E4DB-9AEB-44A7-9988-61DB45FC7C6A}" type="pres">
      <dgm:prSet presAssocID="{016469C9-D096-48B1-A49A-94A75A146A3E}" presName="parentText" presStyleLbl="node1" presStyleIdx="2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1C11DB-9C7B-461F-AF25-7FE94C41B892}" type="pres">
      <dgm:prSet presAssocID="{016469C9-D096-48B1-A49A-94A75A146A3E}" presName="descendantText" presStyleLbl="alignAccFollowNode1" presStyleIdx="2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4CF79F8-8B8D-4BE1-9C80-D20AE9AA99FA}" type="presOf" srcId="{016469C9-D096-48B1-A49A-94A75A146A3E}" destId="{C4B1E4DB-9AEB-44A7-9988-61DB45FC7C6A}" srcOrd="0" destOrd="0" presId="urn:microsoft.com/office/officeart/2005/8/layout/vList5"/>
    <dgm:cxn modelId="{F12D4356-8A4C-4B8C-A1A1-B258D81134D2}" srcId="{BF692644-2209-4F68-B4F9-946C5E163E04}" destId="{E8A7C3DE-CA13-44DA-8698-352223008854}" srcOrd="1" destOrd="0" parTransId="{F569CF22-6AD0-4BDD-BCF4-A88C47B02BA4}" sibTransId="{C8B0BB8B-41EB-4B80-BE1E-FD3217554FA7}"/>
    <dgm:cxn modelId="{A5D70CF4-76BA-4262-B136-FFBB1B40D8F0}" srcId="{BF692644-2209-4F68-B4F9-946C5E163E04}" destId="{016469C9-D096-48B1-A49A-94A75A146A3E}" srcOrd="2" destOrd="0" parTransId="{EC854A10-AD76-4E8D-9330-539E49B78A6F}" sibTransId="{05F6F63E-9325-4C7A-96F8-ABC4D196C761}"/>
    <dgm:cxn modelId="{DBAC6D0A-A93B-4E84-8C4F-02205DCE340C}" type="presOf" srcId="{D5C12E19-916D-4C6D-9EF0-4B460331AA89}" destId="{225D213D-0828-4CF0-902F-28C574C462CC}" srcOrd="0" destOrd="0" presId="urn:microsoft.com/office/officeart/2005/8/layout/vList5"/>
    <dgm:cxn modelId="{403C4DD8-06BE-442B-A953-0D6D02BC27A7}" type="presOf" srcId="{D86051F4-A023-4454-86A9-C1BFFCF21A87}" destId="{75B22E67-B2B7-42DA-886B-5F9D8E6C799E}" srcOrd="0" destOrd="0" presId="urn:microsoft.com/office/officeart/2005/8/layout/vList5"/>
    <dgm:cxn modelId="{BE2CD505-A4E0-49D4-9F77-E2BE1FDFF45C}" srcId="{016469C9-D096-48B1-A49A-94A75A146A3E}" destId="{311CC294-6F32-4A56-BAFE-735A6EB51A98}" srcOrd="0" destOrd="0" parTransId="{26BE28ED-9C68-43AE-87CD-446FDA822848}" sibTransId="{D335EE1D-DFBD-45AE-B69B-AF008FDA55E3}"/>
    <dgm:cxn modelId="{BA94B40F-FF44-48E0-A8DD-2BBB9F4E4547}" type="presOf" srcId="{311CC294-6F32-4A56-BAFE-735A6EB51A98}" destId="{9F1C11DB-9C7B-461F-AF25-7FE94C41B892}" srcOrd="0" destOrd="0" presId="urn:microsoft.com/office/officeart/2005/8/layout/vList5"/>
    <dgm:cxn modelId="{3574CC62-1548-47EB-92AF-D2B9BA99BB90}" type="presOf" srcId="{E8A7C3DE-CA13-44DA-8698-352223008854}" destId="{20803352-F644-4C00-90E9-A112AE245D4B}" srcOrd="0" destOrd="0" presId="urn:microsoft.com/office/officeart/2005/8/layout/vList5"/>
    <dgm:cxn modelId="{B882A828-296F-4569-8584-547773C3584F}" srcId="{E8A7C3DE-CA13-44DA-8698-352223008854}" destId="{D86051F4-A023-4454-86A9-C1BFFCF21A87}" srcOrd="0" destOrd="0" parTransId="{567CAD72-2EEA-4B11-8C78-3D0A6AC0F716}" sibTransId="{91177C6C-AB25-4440-9379-59A9255925D2}"/>
    <dgm:cxn modelId="{D002B6A0-01CE-45E4-851B-1D47E2A46087}" srcId="{D5C12E19-916D-4C6D-9EF0-4B460331AA89}" destId="{A4467A44-9D82-4B24-962D-5C2C0878A5E1}" srcOrd="0" destOrd="0" parTransId="{AA83370F-952E-4B16-B02A-288AC6C0F03C}" sibTransId="{C5DC6ADD-9CCD-4061-8FFC-F98303FB94C4}"/>
    <dgm:cxn modelId="{741014B2-74D8-469A-9711-B7845B8749A8}" type="presOf" srcId="{BF692644-2209-4F68-B4F9-946C5E163E04}" destId="{0C665870-FC23-4E6E-8FDC-62F4FA421A46}" srcOrd="0" destOrd="0" presId="urn:microsoft.com/office/officeart/2005/8/layout/vList5"/>
    <dgm:cxn modelId="{6B9CC0D2-0C00-4103-86D3-FCD9B610A317}" srcId="{BF692644-2209-4F68-B4F9-946C5E163E04}" destId="{D5C12E19-916D-4C6D-9EF0-4B460331AA89}" srcOrd="0" destOrd="0" parTransId="{CFA2344B-927F-4627-8E73-CCA7F766E03F}" sibTransId="{B183F482-FAE7-47FB-AC8A-C3F06F5BA426}"/>
    <dgm:cxn modelId="{629B590D-701C-4CD1-8E5F-AF03CBC74DBC}" type="presOf" srcId="{A4467A44-9D82-4B24-962D-5C2C0878A5E1}" destId="{15964B1F-2117-47AD-9C5F-D26AC008DB29}" srcOrd="0" destOrd="0" presId="urn:microsoft.com/office/officeart/2005/8/layout/vList5"/>
    <dgm:cxn modelId="{7911F556-8758-479F-B600-FA619686F4B1}" type="presParOf" srcId="{0C665870-FC23-4E6E-8FDC-62F4FA421A46}" destId="{4CA35721-8776-4228-9F4E-C93E1ECF181F}" srcOrd="0" destOrd="0" presId="urn:microsoft.com/office/officeart/2005/8/layout/vList5"/>
    <dgm:cxn modelId="{29831BC1-8B9C-4A11-8C37-EC174AB034A6}" type="presParOf" srcId="{4CA35721-8776-4228-9F4E-C93E1ECF181F}" destId="{225D213D-0828-4CF0-902F-28C574C462CC}" srcOrd="0" destOrd="0" presId="urn:microsoft.com/office/officeart/2005/8/layout/vList5"/>
    <dgm:cxn modelId="{CD5D5370-7955-4B8A-8A7A-59F3F3F83B8B}" type="presParOf" srcId="{4CA35721-8776-4228-9F4E-C93E1ECF181F}" destId="{15964B1F-2117-47AD-9C5F-D26AC008DB29}" srcOrd="1" destOrd="0" presId="urn:microsoft.com/office/officeart/2005/8/layout/vList5"/>
    <dgm:cxn modelId="{8B202DFA-70FF-4258-97DD-714BBA0310A3}" type="presParOf" srcId="{0C665870-FC23-4E6E-8FDC-62F4FA421A46}" destId="{A4681BA4-8715-44E6-B0BC-635DBCD3B163}" srcOrd="1" destOrd="0" presId="urn:microsoft.com/office/officeart/2005/8/layout/vList5"/>
    <dgm:cxn modelId="{29866375-48B2-46C2-877F-A2D8DCF96B90}" type="presParOf" srcId="{0C665870-FC23-4E6E-8FDC-62F4FA421A46}" destId="{321B0871-91E7-4498-8DC0-1B421F7B7D8C}" srcOrd="2" destOrd="0" presId="urn:microsoft.com/office/officeart/2005/8/layout/vList5"/>
    <dgm:cxn modelId="{C6812E39-2841-4DD2-AE30-88AE18EA3AC1}" type="presParOf" srcId="{321B0871-91E7-4498-8DC0-1B421F7B7D8C}" destId="{20803352-F644-4C00-90E9-A112AE245D4B}" srcOrd="0" destOrd="0" presId="urn:microsoft.com/office/officeart/2005/8/layout/vList5"/>
    <dgm:cxn modelId="{2752D61F-B4FF-4F9D-AE3F-C265855DD1A5}" type="presParOf" srcId="{321B0871-91E7-4498-8DC0-1B421F7B7D8C}" destId="{75B22E67-B2B7-42DA-886B-5F9D8E6C799E}" srcOrd="1" destOrd="0" presId="urn:microsoft.com/office/officeart/2005/8/layout/vList5"/>
    <dgm:cxn modelId="{272A8094-9113-4467-8B11-2CCBE641B71D}" type="presParOf" srcId="{0C665870-FC23-4E6E-8FDC-62F4FA421A46}" destId="{B6A983FE-3876-412F-A360-1950B94850BC}" srcOrd="3" destOrd="0" presId="urn:microsoft.com/office/officeart/2005/8/layout/vList5"/>
    <dgm:cxn modelId="{8DC69CE0-2528-4768-A7A6-66EE0C0DBE33}" type="presParOf" srcId="{0C665870-FC23-4E6E-8FDC-62F4FA421A46}" destId="{769873D3-88C0-4D88-A8FE-E681CC55B230}" srcOrd="4" destOrd="0" presId="urn:microsoft.com/office/officeart/2005/8/layout/vList5"/>
    <dgm:cxn modelId="{2550B34E-6EFA-419E-99AE-2A2976E5AD04}" type="presParOf" srcId="{769873D3-88C0-4D88-A8FE-E681CC55B230}" destId="{C4B1E4DB-9AEB-44A7-9988-61DB45FC7C6A}" srcOrd="0" destOrd="0" presId="urn:microsoft.com/office/officeart/2005/8/layout/vList5"/>
    <dgm:cxn modelId="{DFED67C1-5CBA-49FA-9A02-54C437458771}" type="presParOf" srcId="{769873D3-88C0-4D88-A8FE-E681CC55B230}" destId="{9F1C11DB-9C7B-461F-AF25-7FE94C41B892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2B3FC2-6973-430E-A484-00F68CFDA27C}" type="doc">
      <dgm:prSet loTypeId="urn:microsoft.com/office/officeart/2005/8/layout/hChevron3" loCatId="process" qsTypeId="urn:microsoft.com/office/officeart/2005/8/quickstyle/simple4" qsCatId="simple" csTypeId="urn:microsoft.com/office/officeart/2005/8/colors/accent1_3" csCatId="accent1" phldr="1"/>
      <dgm:spPr/>
    </dgm:pt>
    <dgm:pt modelId="{AC879B66-7EFD-49EE-B673-DC1B42831EA4}">
      <dgm:prSet phldrT="[Tekst]" custT="1"/>
      <dgm:spPr/>
      <dgm:t>
        <a:bodyPr/>
        <a:lstStyle/>
        <a:p>
          <a:pPr algn="ctr"/>
          <a:r>
            <a:rPr lang="en-US" sz="2400" noProof="0" dirty="0" err="1" smtClean="0"/>
            <a:t>Classfields</a:t>
          </a:r>
          <a:endParaRPr lang="en-US" sz="2400" noProof="0" dirty="0"/>
        </a:p>
      </dgm:t>
    </dgm:pt>
    <dgm:pt modelId="{7512B368-56B2-4E30-9787-4A2744891684}" type="parTrans" cxnId="{9577CDBB-676A-4151-954C-A5FAC3A70401}">
      <dgm:prSet/>
      <dgm:spPr/>
      <dgm:t>
        <a:bodyPr/>
        <a:lstStyle/>
        <a:p>
          <a:endParaRPr lang="pl-PL" sz="2400"/>
        </a:p>
      </dgm:t>
    </dgm:pt>
    <dgm:pt modelId="{8AD28F0F-EB86-4F06-8246-93A5D5CE266A}" type="sibTrans" cxnId="{9577CDBB-676A-4151-954C-A5FAC3A70401}">
      <dgm:prSet/>
      <dgm:spPr/>
      <dgm:t>
        <a:bodyPr/>
        <a:lstStyle/>
        <a:p>
          <a:endParaRPr lang="pl-PL" sz="2400"/>
        </a:p>
      </dgm:t>
    </dgm:pt>
    <dgm:pt modelId="{C948F92B-8C24-4163-8492-A8CC1A7CEF43}">
      <dgm:prSet phldrT="[Tekst]" custT="1"/>
      <dgm:spPr/>
      <dgm:t>
        <a:bodyPr/>
        <a:lstStyle/>
        <a:p>
          <a:r>
            <a:rPr lang="pl-PL" sz="2400" dirty="0" err="1" smtClean="0"/>
            <a:t>Marketplaces</a:t>
          </a:r>
          <a:endParaRPr lang="pl-PL" sz="2400" dirty="0"/>
        </a:p>
      </dgm:t>
    </dgm:pt>
    <dgm:pt modelId="{0E5D3C71-49B5-490B-BCF3-754598D32214}" type="parTrans" cxnId="{78F74FF4-34F8-421C-8142-7A397848A49C}">
      <dgm:prSet/>
      <dgm:spPr/>
      <dgm:t>
        <a:bodyPr/>
        <a:lstStyle/>
        <a:p>
          <a:endParaRPr lang="pl-PL" sz="2400"/>
        </a:p>
      </dgm:t>
    </dgm:pt>
    <dgm:pt modelId="{12FBA9D2-5077-4784-AEA7-AAABAD05BB07}" type="sibTrans" cxnId="{78F74FF4-34F8-421C-8142-7A397848A49C}">
      <dgm:prSet/>
      <dgm:spPr/>
      <dgm:t>
        <a:bodyPr/>
        <a:lstStyle/>
        <a:p>
          <a:endParaRPr lang="pl-PL" sz="2400"/>
        </a:p>
      </dgm:t>
    </dgm:pt>
    <dgm:pt modelId="{8BCE7E0F-B10F-45DA-84FF-151904981B5D}">
      <dgm:prSet phldrT="[Tekst]" custT="1"/>
      <dgm:spPr/>
      <dgm:t>
        <a:bodyPr/>
        <a:lstStyle/>
        <a:p>
          <a:r>
            <a:rPr lang="pl-PL" sz="2400" dirty="0" smtClean="0"/>
            <a:t>Online Retail</a:t>
          </a:r>
          <a:endParaRPr lang="pl-PL" sz="2400" dirty="0"/>
        </a:p>
      </dgm:t>
    </dgm:pt>
    <dgm:pt modelId="{4E9376BB-AB8B-4A4F-BCF1-641345435B67}" type="parTrans" cxnId="{C0C4CD01-C41F-46D8-A220-3F79F5E90EA3}">
      <dgm:prSet/>
      <dgm:spPr/>
      <dgm:t>
        <a:bodyPr/>
        <a:lstStyle/>
        <a:p>
          <a:endParaRPr lang="pl-PL" sz="2400"/>
        </a:p>
      </dgm:t>
    </dgm:pt>
    <dgm:pt modelId="{8B3A15B3-EF74-477B-8799-4C3AF6D0C769}" type="sibTrans" cxnId="{C0C4CD01-C41F-46D8-A220-3F79F5E90EA3}">
      <dgm:prSet/>
      <dgm:spPr/>
      <dgm:t>
        <a:bodyPr/>
        <a:lstStyle/>
        <a:p>
          <a:endParaRPr lang="pl-PL" sz="2400"/>
        </a:p>
      </dgm:t>
    </dgm:pt>
    <dgm:pt modelId="{ECB8D28A-9DA7-4837-9A90-EB8AF795C6DB}" type="pres">
      <dgm:prSet presAssocID="{8D2B3FC2-6973-430E-A484-00F68CFDA27C}" presName="Name0" presStyleCnt="0">
        <dgm:presLayoutVars>
          <dgm:dir/>
          <dgm:resizeHandles val="exact"/>
        </dgm:presLayoutVars>
      </dgm:prSet>
      <dgm:spPr/>
    </dgm:pt>
    <dgm:pt modelId="{8AC8291D-9DE5-4E89-ADB8-5F85594B7150}" type="pres">
      <dgm:prSet presAssocID="{AC879B66-7EFD-49EE-B673-DC1B42831EA4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B30A53-B145-4846-9DF5-A66D7C25AAD1}" type="pres">
      <dgm:prSet presAssocID="{8AD28F0F-EB86-4F06-8246-93A5D5CE266A}" presName="parSpace" presStyleCnt="0"/>
      <dgm:spPr/>
    </dgm:pt>
    <dgm:pt modelId="{6CD61404-F4C7-403B-80D3-5C930843FEF2}" type="pres">
      <dgm:prSet presAssocID="{C948F92B-8C24-4163-8492-A8CC1A7CEF4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2B7C74-0E78-43E7-BD00-C82EAC341543}" type="pres">
      <dgm:prSet presAssocID="{12FBA9D2-5077-4784-AEA7-AAABAD05BB07}" presName="parSpace" presStyleCnt="0"/>
      <dgm:spPr/>
    </dgm:pt>
    <dgm:pt modelId="{F5A7EB2D-4C4C-4701-95AC-0529C4FA6D72}" type="pres">
      <dgm:prSet presAssocID="{8BCE7E0F-B10F-45DA-84FF-151904981B5D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F395B91-0FC8-49DE-B644-390A89D197DD}" type="presOf" srcId="{8D2B3FC2-6973-430E-A484-00F68CFDA27C}" destId="{ECB8D28A-9DA7-4837-9A90-EB8AF795C6DB}" srcOrd="0" destOrd="0" presId="urn:microsoft.com/office/officeart/2005/8/layout/hChevron3"/>
    <dgm:cxn modelId="{A46D6E29-217B-4071-ACC4-3153953F44FE}" type="presOf" srcId="{AC879B66-7EFD-49EE-B673-DC1B42831EA4}" destId="{8AC8291D-9DE5-4E89-ADB8-5F85594B7150}" srcOrd="0" destOrd="0" presId="urn:microsoft.com/office/officeart/2005/8/layout/hChevron3"/>
    <dgm:cxn modelId="{9577CDBB-676A-4151-954C-A5FAC3A70401}" srcId="{8D2B3FC2-6973-430E-A484-00F68CFDA27C}" destId="{AC879B66-7EFD-49EE-B673-DC1B42831EA4}" srcOrd="0" destOrd="0" parTransId="{7512B368-56B2-4E30-9787-4A2744891684}" sibTransId="{8AD28F0F-EB86-4F06-8246-93A5D5CE266A}"/>
    <dgm:cxn modelId="{78F74FF4-34F8-421C-8142-7A397848A49C}" srcId="{8D2B3FC2-6973-430E-A484-00F68CFDA27C}" destId="{C948F92B-8C24-4163-8492-A8CC1A7CEF43}" srcOrd="1" destOrd="0" parTransId="{0E5D3C71-49B5-490B-BCF3-754598D32214}" sibTransId="{12FBA9D2-5077-4784-AEA7-AAABAD05BB07}"/>
    <dgm:cxn modelId="{A3A590CE-02D7-4EC4-BF2C-D83805741CB4}" type="presOf" srcId="{8BCE7E0F-B10F-45DA-84FF-151904981B5D}" destId="{F5A7EB2D-4C4C-4701-95AC-0529C4FA6D72}" srcOrd="0" destOrd="0" presId="urn:microsoft.com/office/officeart/2005/8/layout/hChevron3"/>
    <dgm:cxn modelId="{C9CDD376-E151-4FF3-AC78-EF5AC1C28638}" type="presOf" srcId="{C948F92B-8C24-4163-8492-A8CC1A7CEF43}" destId="{6CD61404-F4C7-403B-80D3-5C930843FEF2}" srcOrd="0" destOrd="0" presId="urn:microsoft.com/office/officeart/2005/8/layout/hChevron3"/>
    <dgm:cxn modelId="{C0C4CD01-C41F-46D8-A220-3F79F5E90EA3}" srcId="{8D2B3FC2-6973-430E-A484-00F68CFDA27C}" destId="{8BCE7E0F-B10F-45DA-84FF-151904981B5D}" srcOrd="2" destOrd="0" parTransId="{4E9376BB-AB8B-4A4F-BCF1-641345435B67}" sibTransId="{8B3A15B3-EF74-477B-8799-4C3AF6D0C769}"/>
    <dgm:cxn modelId="{1FDD880D-673A-4178-8DA0-ED13F564DE75}" type="presParOf" srcId="{ECB8D28A-9DA7-4837-9A90-EB8AF795C6DB}" destId="{8AC8291D-9DE5-4E89-ADB8-5F85594B7150}" srcOrd="0" destOrd="0" presId="urn:microsoft.com/office/officeart/2005/8/layout/hChevron3"/>
    <dgm:cxn modelId="{C4811B0B-A26A-4AE7-B987-FB54CAA501F6}" type="presParOf" srcId="{ECB8D28A-9DA7-4837-9A90-EB8AF795C6DB}" destId="{C8B30A53-B145-4846-9DF5-A66D7C25AAD1}" srcOrd="1" destOrd="0" presId="urn:microsoft.com/office/officeart/2005/8/layout/hChevron3"/>
    <dgm:cxn modelId="{14F9041D-526A-4BAD-9855-84189957E900}" type="presParOf" srcId="{ECB8D28A-9DA7-4837-9A90-EB8AF795C6DB}" destId="{6CD61404-F4C7-403B-80D3-5C930843FEF2}" srcOrd="2" destOrd="0" presId="urn:microsoft.com/office/officeart/2005/8/layout/hChevron3"/>
    <dgm:cxn modelId="{0014FFC7-BF2D-4E42-A0BE-8647123FD80F}" type="presParOf" srcId="{ECB8D28A-9DA7-4837-9A90-EB8AF795C6DB}" destId="{012B7C74-0E78-43E7-BD00-C82EAC341543}" srcOrd="3" destOrd="0" presId="urn:microsoft.com/office/officeart/2005/8/layout/hChevron3"/>
    <dgm:cxn modelId="{DD64398C-534A-42DC-A42D-D16DC6A98888}" type="presParOf" srcId="{ECB8D28A-9DA7-4837-9A90-EB8AF795C6DB}" destId="{F5A7EB2D-4C4C-4701-95AC-0529C4FA6D72}" srcOrd="4" destOrd="0" presId="urn:microsoft.com/office/officeart/2005/8/layout/hChevron3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692644-2209-4F68-B4F9-946C5E163E04}" type="doc">
      <dgm:prSet loTypeId="urn:microsoft.com/office/officeart/2005/8/layout/vList5" loCatId="list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D5C12E19-916D-4C6D-9EF0-4B460331AA89}">
      <dgm:prSet phldrT="[Teks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50000"/>
              </a:schemeClr>
            </a:gs>
            <a:gs pos="100000">
              <a:schemeClr val="accent1">
                <a:hueOff val="0"/>
                <a:satOff val="0"/>
                <a:lumOff val="0"/>
                <a:shade val="94000"/>
                <a:satMod val="135000"/>
                <a:alpha val="50000"/>
              </a:schemeClr>
            </a:gs>
          </a:gsLst>
        </a:gradFill>
      </dgm:spPr>
      <dgm:t>
        <a:bodyPr/>
        <a:lstStyle/>
        <a:p>
          <a:r>
            <a:rPr lang="pl-PL" dirty="0" smtClean="0">
              <a:latin typeface="+mj-lt"/>
            </a:rPr>
            <a:t>1</a:t>
          </a:r>
          <a:endParaRPr lang="pl-PL" dirty="0">
            <a:latin typeface="+mj-lt"/>
          </a:endParaRPr>
        </a:p>
      </dgm:t>
    </dgm:pt>
    <dgm:pt modelId="{CFA2344B-927F-4627-8E73-CCA7F766E03F}" type="parTrans" cxnId="{6B9CC0D2-0C00-4103-86D3-FCD9B610A317}">
      <dgm:prSet/>
      <dgm:spPr/>
      <dgm:t>
        <a:bodyPr/>
        <a:lstStyle/>
        <a:p>
          <a:endParaRPr lang="pl-PL"/>
        </a:p>
      </dgm:t>
    </dgm:pt>
    <dgm:pt modelId="{B183F482-FAE7-47FB-AC8A-C3F06F5BA426}" type="sibTrans" cxnId="{6B9CC0D2-0C00-4103-86D3-FCD9B610A317}">
      <dgm:prSet/>
      <dgm:spPr/>
      <dgm:t>
        <a:bodyPr/>
        <a:lstStyle/>
        <a:p>
          <a:endParaRPr lang="pl-PL"/>
        </a:p>
      </dgm:t>
    </dgm:pt>
    <dgm:pt modelId="{A4467A44-9D82-4B24-962D-5C2C0878A5E1}">
      <dgm:prSet phldrT="[Tekst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sz="1800" b="0" noProof="0" dirty="0" smtClean="0">
              <a:solidFill>
                <a:schemeClr val="bg1">
                  <a:lumMod val="50000"/>
                </a:schemeClr>
              </a:solidFill>
            </a:rPr>
            <a:t>E-commerce – business models</a:t>
          </a:r>
          <a:endParaRPr lang="en-US" sz="1800" b="0" noProof="0" dirty="0">
            <a:solidFill>
              <a:schemeClr val="bg1">
                <a:lumMod val="50000"/>
              </a:schemeClr>
            </a:solidFill>
          </a:endParaRPr>
        </a:p>
      </dgm:t>
    </dgm:pt>
    <dgm:pt modelId="{AA83370F-952E-4B16-B02A-288AC6C0F03C}" type="parTrans" cxnId="{D002B6A0-01CE-45E4-851B-1D47E2A46087}">
      <dgm:prSet/>
      <dgm:spPr/>
      <dgm:t>
        <a:bodyPr/>
        <a:lstStyle/>
        <a:p>
          <a:endParaRPr lang="pl-PL"/>
        </a:p>
      </dgm:t>
    </dgm:pt>
    <dgm:pt modelId="{C5DC6ADD-9CCD-4061-8FFC-F98303FB94C4}" type="sibTrans" cxnId="{D002B6A0-01CE-45E4-851B-1D47E2A46087}">
      <dgm:prSet/>
      <dgm:spPr/>
      <dgm:t>
        <a:bodyPr/>
        <a:lstStyle/>
        <a:p>
          <a:endParaRPr lang="pl-PL"/>
        </a:p>
      </dgm:t>
    </dgm:pt>
    <dgm:pt modelId="{E8A7C3DE-CA13-44DA-8698-352223008854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2</a:t>
          </a:r>
          <a:endParaRPr lang="pl-PL" dirty="0">
            <a:latin typeface="+mj-lt"/>
          </a:endParaRPr>
        </a:p>
      </dgm:t>
    </dgm:pt>
    <dgm:pt modelId="{F569CF22-6AD0-4BDD-BCF4-A88C47B02BA4}" type="parTrans" cxnId="{F12D4356-8A4C-4B8C-A1A1-B258D81134D2}">
      <dgm:prSet/>
      <dgm:spPr/>
      <dgm:t>
        <a:bodyPr/>
        <a:lstStyle/>
        <a:p>
          <a:endParaRPr lang="pl-PL"/>
        </a:p>
      </dgm:t>
    </dgm:pt>
    <dgm:pt modelId="{C8B0BB8B-41EB-4B80-BE1E-FD3217554FA7}" type="sibTrans" cxnId="{F12D4356-8A4C-4B8C-A1A1-B258D81134D2}">
      <dgm:prSet/>
      <dgm:spPr/>
      <dgm:t>
        <a:bodyPr/>
        <a:lstStyle/>
        <a:p>
          <a:endParaRPr lang="pl-PL"/>
        </a:p>
      </dgm:t>
    </dgm:pt>
    <dgm:pt modelId="{D86051F4-A023-4454-86A9-C1BFFCF21A87}">
      <dgm:prSet phldrT="[Tekst]" custT="1"/>
      <dgm:spPr/>
      <dgm:t>
        <a:bodyPr/>
        <a:lstStyle/>
        <a:p>
          <a:r>
            <a:rPr lang="en-US" sz="1800" b="1" noProof="0" dirty="0" smtClean="0"/>
            <a:t>2011 trends in e-commerce</a:t>
          </a:r>
          <a:endParaRPr lang="en-US" sz="1800" b="1" noProof="0" dirty="0"/>
        </a:p>
      </dgm:t>
    </dgm:pt>
    <dgm:pt modelId="{567CAD72-2EEA-4B11-8C78-3D0A6AC0F716}" type="parTrans" cxnId="{B882A828-296F-4569-8584-547773C3584F}">
      <dgm:prSet/>
      <dgm:spPr/>
      <dgm:t>
        <a:bodyPr/>
        <a:lstStyle/>
        <a:p>
          <a:endParaRPr lang="pl-PL"/>
        </a:p>
      </dgm:t>
    </dgm:pt>
    <dgm:pt modelId="{91177C6C-AB25-4440-9379-59A9255925D2}" type="sibTrans" cxnId="{B882A828-296F-4569-8584-547773C3584F}">
      <dgm:prSet/>
      <dgm:spPr/>
      <dgm:t>
        <a:bodyPr/>
        <a:lstStyle/>
        <a:p>
          <a:endParaRPr lang="pl-PL"/>
        </a:p>
      </dgm:t>
    </dgm:pt>
    <dgm:pt modelId="{016469C9-D096-48B1-A49A-94A75A146A3E}">
      <dgm:prSet phldrT="[Teks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50000"/>
              </a:schemeClr>
            </a:gs>
            <a:gs pos="100000">
              <a:schemeClr val="accent1">
                <a:hueOff val="0"/>
                <a:satOff val="0"/>
                <a:lumOff val="0"/>
                <a:shade val="94000"/>
                <a:satMod val="135000"/>
                <a:alpha val="50000"/>
              </a:schemeClr>
            </a:gs>
          </a:gsLst>
        </a:gradFill>
      </dgm:spPr>
      <dgm:t>
        <a:bodyPr/>
        <a:lstStyle/>
        <a:p>
          <a:r>
            <a:rPr lang="pl-PL" dirty="0" smtClean="0">
              <a:latin typeface="+mj-lt"/>
            </a:rPr>
            <a:t>3</a:t>
          </a:r>
          <a:endParaRPr lang="pl-PL" dirty="0">
            <a:latin typeface="+mj-lt"/>
          </a:endParaRPr>
        </a:p>
      </dgm:t>
    </dgm:pt>
    <dgm:pt modelId="{EC854A10-AD76-4E8D-9330-539E49B78A6F}" type="parTrans" cxnId="{A5D70CF4-76BA-4262-B136-FFBB1B40D8F0}">
      <dgm:prSet/>
      <dgm:spPr/>
      <dgm:t>
        <a:bodyPr/>
        <a:lstStyle/>
        <a:p>
          <a:endParaRPr lang="pl-PL"/>
        </a:p>
      </dgm:t>
    </dgm:pt>
    <dgm:pt modelId="{05F6F63E-9325-4C7A-96F8-ABC4D196C761}" type="sibTrans" cxnId="{A5D70CF4-76BA-4262-B136-FFBB1B40D8F0}">
      <dgm:prSet/>
      <dgm:spPr/>
      <dgm:t>
        <a:bodyPr/>
        <a:lstStyle/>
        <a:p>
          <a:endParaRPr lang="pl-PL"/>
        </a:p>
      </dgm:t>
    </dgm:pt>
    <dgm:pt modelId="{311CC294-6F32-4A56-BAFE-735A6EB51A98}">
      <dgm:prSet phldrT="[Tekst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sz="1800" noProof="0" dirty="0" smtClean="0">
              <a:solidFill>
                <a:schemeClr val="bg1">
                  <a:lumMod val="50000"/>
                </a:schemeClr>
              </a:solidFill>
            </a:rPr>
            <a:t>CEE inspirational facts</a:t>
          </a:r>
          <a:endParaRPr lang="en-US" sz="1800" noProof="0" dirty="0">
            <a:solidFill>
              <a:schemeClr val="bg1">
                <a:lumMod val="50000"/>
              </a:schemeClr>
            </a:solidFill>
          </a:endParaRPr>
        </a:p>
      </dgm:t>
    </dgm:pt>
    <dgm:pt modelId="{26BE28ED-9C68-43AE-87CD-446FDA822848}" type="parTrans" cxnId="{BE2CD505-A4E0-49D4-9F77-E2BE1FDFF45C}">
      <dgm:prSet/>
      <dgm:spPr/>
      <dgm:t>
        <a:bodyPr/>
        <a:lstStyle/>
        <a:p>
          <a:endParaRPr lang="pl-PL"/>
        </a:p>
      </dgm:t>
    </dgm:pt>
    <dgm:pt modelId="{D335EE1D-DFBD-45AE-B69B-AF008FDA55E3}" type="sibTrans" cxnId="{BE2CD505-A4E0-49D4-9F77-E2BE1FDFF45C}">
      <dgm:prSet/>
      <dgm:spPr/>
      <dgm:t>
        <a:bodyPr/>
        <a:lstStyle/>
        <a:p>
          <a:endParaRPr lang="pl-PL"/>
        </a:p>
      </dgm:t>
    </dgm:pt>
    <dgm:pt modelId="{0C665870-FC23-4E6E-8FDC-62F4FA421A46}" type="pres">
      <dgm:prSet presAssocID="{BF692644-2209-4F68-B4F9-946C5E163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A35721-8776-4228-9F4E-C93E1ECF181F}" type="pres">
      <dgm:prSet presAssocID="{D5C12E19-916D-4C6D-9EF0-4B460331AA89}" presName="linNode" presStyleCnt="0"/>
      <dgm:spPr/>
    </dgm:pt>
    <dgm:pt modelId="{225D213D-0828-4CF0-902F-28C574C462CC}" type="pres">
      <dgm:prSet presAssocID="{D5C12E19-916D-4C6D-9EF0-4B460331AA89}" presName="parentText" presStyleLbl="node1" presStyleIdx="0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964B1F-2117-47AD-9C5F-D26AC008DB29}" type="pres">
      <dgm:prSet presAssocID="{D5C12E19-916D-4C6D-9EF0-4B460331AA89}" presName="descendantText" presStyleLbl="alignAccFollowNode1" presStyleIdx="0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681BA4-8715-44E6-B0BC-635DBCD3B163}" type="pres">
      <dgm:prSet presAssocID="{B183F482-FAE7-47FB-AC8A-C3F06F5BA426}" presName="sp" presStyleCnt="0"/>
      <dgm:spPr/>
    </dgm:pt>
    <dgm:pt modelId="{321B0871-91E7-4498-8DC0-1B421F7B7D8C}" type="pres">
      <dgm:prSet presAssocID="{E8A7C3DE-CA13-44DA-8698-352223008854}" presName="linNode" presStyleCnt="0"/>
      <dgm:spPr/>
    </dgm:pt>
    <dgm:pt modelId="{20803352-F644-4C00-90E9-A112AE245D4B}" type="pres">
      <dgm:prSet presAssocID="{E8A7C3DE-CA13-44DA-8698-352223008854}" presName="parentText" presStyleLbl="node1" presStyleIdx="1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B22E67-B2B7-42DA-886B-5F9D8E6C799E}" type="pres">
      <dgm:prSet presAssocID="{E8A7C3DE-CA13-44DA-8698-352223008854}" presName="descendantText" presStyleLbl="alignAccFollowNode1" presStyleIdx="1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A983FE-3876-412F-A360-1950B94850BC}" type="pres">
      <dgm:prSet presAssocID="{C8B0BB8B-41EB-4B80-BE1E-FD3217554FA7}" presName="sp" presStyleCnt="0"/>
      <dgm:spPr/>
    </dgm:pt>
    <dgm:pt modelId="{769873D3-88C0-4D88-A8FE-E681CC55B230}" type="pres">
      <dgm:prSet presAssocID="{016469C9-D096-48B1-A49A-94A75A146A3E}" presName="linNode" presStyleCnt="0"/>
      <dgm:spPr/>
    </dgm:pt>
    <dgm:pt modelId="{C4B1E4DB-9AEB-44A7-9988-61DB45FC7C6A}" type="pres">
      <dgm:prSet presAssocID="{016469C9-D096-48B1-A49A-94A75A146A3E}" presName="parentText" presStyleLbl="node1" presStyleIdx="2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1C11DB-9C7B-461F-AF25-7FE94C41B892}" type="pres">
      <dgm:prSet presAssocID="{016469C9-D096-48B1-A49A-94A75A146A3E}" presName="descendantText" presStyleLbl="alignAccFollowNode1" presStyleIdx="2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D70CF4-76BA-4262-B136-FFBB1B40D8F0}" srcId="{BF692644-2209-4F68-B4F9-946C5E163E04}" destId="{016469C9-D096-48B1-A49A-94A75A146A3E}" srcOrd="2" destOrd="0" parTransId="{EC854A10-AD76-4E8D-9330-539E49B78A6F}" sibTransId="{05F6F63E-9325-4C7A-96F8-ABC4D196C761}"/>
    <dgm:cxn modelId="{F12D4356-8A4C-4B8C-A1A1-B258D81134D2}" srcId="{BF692644-2209-4F68-B4F9-946C5E163E04}" destId="{E8A7C3DE-CA13-44DA-8698-352223008854}" srcOrd="1" destOrd="0" parTransId="{F569CF22-6AD0-4BDD-BCF4-A88C47B02BA4}" sibTransId="{C8B0BB8B-41EB-4B80-BE1E-FD3217554FA7}"/>
    <dgm:cxn modelId="{D8AC0C0F-8BF4-4F22-A4CB-937B1D756891}" type="presOf" srcId="{D5C12E19-916D-4C6D-9EF0-4B460331AA89}" destId="{225D213D-0828-4CF0-902F-28C574C462CC}" srcOrd="0" destOrd="0" presId="urn:microsoft.com/office/officeart/2005/8/layout/vList5"/>
    <dgm:cxn modelId="{BE2CD505-A4E0-49D4-9F77-E2BE1FDFF45C}" srcId="{016469C9-D096-48B1-A49A-94A75A146A3E}" destId="{311CC294-6F32-4A56-BAFE-735A6EB51A98}" srcOrd="0" destOrd="0" parTransId="{26BE28ED-9C68-43AE-87CD-446FDA822848}" sibTransId="{D335EE1D-DFBD-45AE-B69B-AF008FDA55E3}"/>
    <dgm:cxn modelId="{DF082E20-6001-45D2-947B-6D97B0EB41E0}" type="presOf" srcId="{A4467A44-9D82-4B24-962D-5C2C0878A5E1}" destId="{15964B1F-2117-47AD-9C5F-D26AC008DB29}" srcOrd="0" destOrd="0" presId="urn:microsoft.com/office/officeart/2005/8/layout/vList5"/>
    <dgm:cxn modelId="{1429E657-0BAE-4258-B2EE-F4841C2E282E}" type="presOf" srcId="{E8A7C3DE-CA13-44DA-8698-352223008854}" destId="{20803352-F644-4C00-90E9-A112AE245D4B}" srcOrd="0" destOrd="0" presId="urn:microsoft.com/office/officeart/2005/8/layout/vList5"/>
    <dgm:cxn modelId="{3544DCCB-66E1-4A83-834A-470964F2DC08}" type="presOf" srcId="{311CC294-6F32-4A56-BAFE-735A6EB51A98}" destId="{9F1C11DB-9C7B-461F-AF25-7FE94C41B892}" srcOrd="0" destOrd="0" presId="urn:microsoft.com/office/officeart/2005/8/layout/vList5"/>
    <dgm:cxn modelId="{052BCF10-7949-43E2-AFA9-7FE7B08F74FD}" type="presOf" srcId="{D86051F4-A023-4454-86A9-C1BFFCF21A87}" destId="{75B22E67-B2B7-42DA-886B-5F9D8E6C799E}" srcOrd="0" destOrd="0" presId="urn:microsoft.com/office/officeart/2005/8/layout/vList5"/>
    <dgm:cxn modelId="{51CC7676-832D-4DBE-95CC-90F9CB803DF3}" type="presOf" srcId="{BF692644-2209-4F68-B4F9-946C5E163E04}" destId="{0C665870-FC23-4E6E-8FDC-62F4FA421A46}" srcOrd="0" destOrd="0" presId="urn:microsoft.com/office/officeart/2005/8/layout/vList5"/>
    <dgm:cxn modelId="{D677467F-0394-4DF6-867E-F8F88A589928}" type="presOf" srcId="{016469C9-D096-48B1-A49A-94A75A146A3E}" destId="{C4B1E4DB-9AEB-44A7-9988-61DB45FC7C6A}" srcOrd="0" destOrd="0" presId="urn:microsoft.com/office/officeart/2005/8/layout/vList5"/>
    <dgm:cxn modelId="{B882A828-296F-4569-8584-547773C3584F}" srcId="{E8A7C3DE-CA13-44DA-8698-352223008854}" destId="{D86051F4-A023-4454-86A9-C1BFFCF21A87}" srcOrd="0" destOrd="0" parTransId="{567CAD72-2EEA-4B11-8C78-3D0A6AC0F716}" sibTransId="{91177C6C-AB25-4440-9379-59A9255925D2}"/>
    <dgm:cxn modelId="{D002B6A0-01CE-45E4-851B-1D47E2A46087}" srcId="{D5C12E19-916D-4C6D-9EF0-4B460331AA89}" destId="{A4467A44-9D82-4B24-962D-5C2C0878A5E1}" srcOrd="0" destOrd="0" parTransId="{AA83370F-952E-4B16-B02A-288AC6C0F03C}" sibTransId="{C5DC6ADD-9CCD-4061-8FFC-F98303FB94C4}"/>
    <dgm:cxn modelId="{6B9CC0D2-0C00-4103-86D3-FCD9B610A317}" srcId="{BF692644-2209-4F68-B4F9-946C5E163E04}" destId="{D5C12E19-916D-4C6D-9EF0-4B460331AA89}" srcOrd="0" destOrd="0" parTransId="{CFA2344B-927F-4627-8E73-CCA7F766E03F}" sibTransId="{B183F482-FAE7-47FB-AC8A-C3F06F5BA426}"/>
    <dgm:cxn modelId="{F6B06E73-DEAD-4DC3-9CED-7E7B980490D8}" type="presParOf" srcId="{0C665870-FC23-4E6E-8FDC-62F4FA421A46}" destId="{4CA35721-8776-4228-9F4E-C93E1ECF181F}" srcOrd="0" destOrd="0" presId="urn:microsoft.com/office/officeart/2005/8/layout/vList5"/>
    <dgm:cxn modelId="{4C56877D-6390-4241-823E-970922DA63E1}" type="presParOf" srcId="{4CA35721-8776-4228-9F4E-C93E1ECF181F}" destId="{225D213D-0828-4CF0-902F-28C574C462CC}" srcOrd="0" destOrd="0" presId="urn:microsoft.com/office/officeart/2005/8/layout/vList5"/>
    <dgm:cxn modelId="{82AB5175-0297-406C-AAC7-F8A32D2C84E8}" type="presParOf" srcId="{4CA35721-8776-4228-9F4E-C93E1ECF181F}" destId="{15964B1F-2117-47AD-9C5F-D26AC008DB29}" srcOrd="1" destOrd="0" presId="urn:microsoft.com/office/officeart/2005/8/layout/vList5"/>
    <dgm:cxn modelId="{11A33173-B19A-4DD2-B9E4-32EB1660CC18}" type="presParOf" srcId="{0C665870-FC23-4E6E-8FDC-62F4FA421A46}" destId="{A4681BA4-8715-44E6-B0BC-635DBCD3B163}" srcOrd="1" destOrd="0" presId="urn:microsoft.com/office/officeart/2005/8/layout/vList5"/>
    <dgm:cxn modelId="{8308DD44-1CB8-46D5-9A48-4928B84281EB}" type="presParOf" srcId="{0C665870-FC23-4E6E-8FDC-62F4FA421A46}" destId="{321B0871-91E7-4498-8DC0-1B421F7B7D8C}" srcOrd="2" destOrd="0" presId="urn:microsoft.com/office/officeart/2005/8/layout/vList5"/>
    <dgm:cxn modelId="{690EF20E-9169-4563-B5AD-21AD944AFB31}" type="presParOf" srcId="{321B0871-91E7-4498-8DC0-1B421F7B7D8C}" destId="{20803352-F644-4C00-90E9-A112AE245D4B}" srcOrd="0" destOrd="0" presId="urn:microsoft.com/office/officeart/2005/8/layout/vList5"/>
    <dgm:cxn modelId="{CCEC86CE-56EF-4A6A-8614-B6599C681220}" type="presParOf" srcId="{321B0871-91E7-4498-8DC0-1B421F7B7D8C}" destId="{75B22E67-B2B7-42DA-886B-5F9D8E6C799E}" srcOrd="1" destOrd="0" presId="urn:microsoft.com/office/officeart/2005/8/layout/vList5"/>
    <dgm:cxn modelId="{650CBCC2-1573-4CA5-9594-88A92F8D1431}" type="presParOf" srcId="{0C665870-FC23-4E6E-8FDC-62F4FA421A46}" destId="{B6A983FE-3876-412F-A360-1950B94850BC}" srcOrd="3" destOrd="0" presId="urn:microsoft.com/office/officeart/2005/8/layout/vList5"/>
    <dgm:cxn modelId="{D6EC0771-2D84-4519-91D6-F4EE53D9AF20}" type="presParOf" srcId="{0C665870-FC23-4E6E-8FDC-62F4FA421A46}" destId="{769873D3-88C0-4D88-A8FE-E681CC55B230}" srcOrd="4" destOrd="0" presId="urn:microsoft.com/office/officeart/2005/8/layout/vList5"/>
    <dgm:cxn modelId="{A69A0A46-0445-40DC-8D6B-BF24BCE602F7}" type="presParOf" srcId="{769873D3-88C0-4D88-A8FE-E681CC55B230}" destId="{C4B1E4DB-9AEB-44A7-9988-61DB45FC7C6A}" srcOrd="0" destOrd="0" presId="urn:microsoft.com/office/officeart/2005/8/layout/vList5"/>
    <dgm:cxn modelId="{B090DF7A-83F7-4670-BE13-35D6C8D50CB2}" type="presParOf" srcId="{769873D3-88C0-4D88-A8FE-E681CC55B230}" destId="{9F1C11DB-9C7B-461F-AF25-7FE94C41B892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692644-2209-4F68-B4F9-946C5E163E04}" type="doc">
      <dgm:prSet loTypeId="urn:microsoft.com/office/officeart/2005/8/layout/vList5" loCatId="list" qsTypeId="urn:microsoft.com/office/officeart/2005/8/quickstyle/simple4" qsCatId="simple" csTypeId="urn:microsoft.com/office/officeart/2005/8/colors/accent1_2#4" csCatId="accent1" phldr="1"/>
      <dgm:spPr/>
      <dgm:t>
        <a:bodyPr/>
        <a:lstStyle/>
        <a:p>
          <a:endParaRPr lang="pl-PL"/>
        </a:p>
      </dgm:t>
    </dgm:pt>
    <dgm:pt modelId="{D5C12E19-916D-4C6D-9EF0-4B460331AA89}">
      <dgm:prSet phldrT="[Teks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50000"/>
              </a:schemeClr>
            </a:gs>
            <a:gs pos="100000">
              <a:schemeClr val="accent1">
                <a:hueOff val="0"/>
                <a:satOff val="0"/>
                <a:lumOff val="0"/>
                <a:shade val="94000"/>
                <a:satMod val="135000"/>
                <a:alpha val="50000"/>
              </a:schemeClr>
            </a:gs>
          </a:gsLst>
        </a:gradFill>
      </dgm:spPr>
      <dgm:t>
        <a:bodyPr/>
        <a:lstStyle/>
        <a:p>
          <a:r>
            <a:rPr lang="pl-PL" dirty="0" smtClean="0">
              <a:latin typeface="+mj-lt"/>
            </a:rPr>
            <a:t>1</a:t>
          </a:r>
          <a:endParaRPr lang="pl-PL" dirty="0">
            <a:latin typeface="+mj-lt"/>
          </a:endParaRPr>
        </a:p>
      </dgm:t>
    </dgm:pt>
    <dgm:pt modelId="{CFA2344B-927F-4627-8E73-CCA7F766E03F}" type="parTrans" cxnId="{6B9CC0D2-0C00-4103-86D3-FCD9B610A317}">
      <dgm:prSet/>
      <dgm:spPr/>
      <dgm:t>
        <a:bodyPr/>
        <a:lstStyle/>
        <a:p>
          <a:endParaRPr lang="pl-PL"/>
        </a:p>
      </dgm:t>
    </dgm:pt>
    <dgm:pt modelId="{B183F482-FAE7-47FB-AC8A-C3F06F5BA426}" type="sibTrans" cxnId="{6B9CC0D2-0C00-4103-86D3-FCD9B610A317}">
      <dgm:prSet/>
      <dgm:spPr/>
      <dgm:t>
        <a:bodyPr/>
        <a:lstStyle/>
        <a:p>
          <a:endParaRPr lang="pl-PL"/>
        </a:p>
      </dgm:t>
    </dgm:pt>
    <dgm:pt modelId="{A4467A44-9D82-4B24-962D-5C2C0878A5E1}">
      <dgm:prSet phldrT="[Tekst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sz="1800" b="0" noProof="0" dirty="0" smtClean="0">
              <a:solidFill>
                <a:schemeClr val="bg1">
                  <a:lumMod val="50000"/>
                </a:schemeClr>
              </a:solidFill>
            </a:rPr>
            <a:t>E-commerce – business models</a:t>
          </a:r>
          <a:endParaRPr lang="en-US" sz="1800" b="0" noProof="0" dirty="0">
            <a:solidFill>
              <a:schemeClr val="bg1">
                <a:lumMod val="50000"/>
              </a:schemeClr>
            </a:solidFill>
          </a:endParaRPr>
        </a:p>
      </dgm:t>
    </dgm:pt>
    <dgm:pt modelId="{AA83370F-952E-4B16-B02A-288AC6C0F03C}" type="parTrans" cxnId="{D002B6A0-01CE-45E4-851B-1D47E2A46087}">
      <dgm:prSet/>
      <dgm:spPr/>
      <dgm:t>
        <a:bodyPr/>
        <a:lstStyle/>
        <a:p>
          <a:endParaRPr lang="pl-PL"/>
        </a:p>
      </dgm:t>
    </dgm:pt>
    <dgm:pt modelId="{C5DC6ADD-9CCD-4061-8FFC-F98303FB94C4}" type="sibTrans" cxnId="{D002B6A0-01CE-45E4-851B-1D47E2A46087}">
      <dgm:prSet/>
      <dgm:spPr/>
      <dgm:t>
        <a:bodyPr/>
        <a:lstStyle/>
        <a:p>
          <a:endParaRPr lang="pl-PL"/>
        </a:p>
      </dgm:t>
    </dgm:pt>
    <dgm:pt modelId="{E8A7C3DE-CA13-44DA-8698-352223008854}">
      <dgm:prSet phldrT="[Teks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1">
                <a:hueOff val="0"/>
                <a:satOff val="0"/>
                <a:lumOff val="0"/>
                <a:shade val="93000"/>
                <a:satMod val="130000"/>
                <a:alpha val="50000"/>
              </a:schemeClr>
            </a:gs>
            <a:gs pos="100000">
              <a:schemeClr val="accent1">
                <a:hueOff val="0"/>
                <a:satOff val="0"/>
                <a:lumOff val="0"/>
                <a:shade val="94000"/>
                <a:satMod val="135000"/>
                <a:alpha val="50000"/>
              </a:schemeClr>
            </a:gs>
          </a:gsLst>
        </a:gradFill>
      </dgm:spPr>
      <dgm:t>
        <a:bodyPr/>
        <a:lstStyle/>
        <a:p>
          <a:r>
            <a:rPr lang="pl-PL" dirty="0" smtClean="0">
              <a:latin typeface="+mj-lt"/>
            </a:rPr>
            <a:t>2</a:t>
          </a:r>
          <a:endParaRPr lang="pl-PL" dirty="0">
            <a:latin typeface="+mj-lt"/>
          </a:endParaRPr>
        </a:p>
      </dgm:t>
    </dgm:pt>
    <dgm:pt modelId="{F569CF22-6AD0-4BDD-BCF4-A88C47B02BA4}" type="parTrans" cxnId="{F12D4356-8A4C-4B8C-A1A1-B258D81134D2}">
      <dgm:prSet/>
      <dgm:spPr/>
      <dgm:t>
        <a:bodyPr/>
        <a:lstStyle/>
        <a:p>
          <a:endParaRPr lang="pl-PL"/>
        </a:p>
      </dgm:t>
    </dgm:pt>
    <dgm:pt modelId="{C8B0BB8B-41EB-4B80-BE1E-FD3217554FA7}" type="sibTrans" cxnId="{F12D4356-8A4C-4B8C-A1A1-B258D81134D2}">
      <dgm:prSet/>
      <dgm:spPr/>
      <dgm:t>
        <a:bodyPr/>
        <a:lstStyle/>
        <a:p>
          <a:endParaRPr lang="pl-PL"/>
        </a:p>
      </dgm:t>
    </dgm:pt>
    <dgm:pt modelId="{D86051F4-A023-4454-86A9-C1BFFCF21A87}">
      <dgm:prSet phldrT="[Tekst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sz="1800" noProof="0" dirty="0" smtClean="0">
              <a:solidFill>
                <a:schemeClr val="bg1">
                  <a:lumMod val="50000"/>
                </a:schemeClr>
              </a:solidFill>
            </a:rPr>
            <a:t>2011 Trends in e-commerce</a:t>
          </a:r>
          <a:endParaRPr lang="en-US" sz="1800" noProof="0" dirty="0">
            <a:solidFill>
              <a:schemeClr val="bg1">
                <a:lumMod val="50000"/>
              </a:schemeClr>
            </a:solidFill>
          </a:endParaRPr>
        </a:p>
      </dgm:t>
    </dgm:pt>
    <dgm:pt modelId="{567CAD72-2EEA-4B11-8C78-3D0A6AC0F716}" type="parTrans" cxnId="{B882A828-296F-4569-8584-547773C3584F}">
      <dgm:prSet/>
      <dgm:spPr/>
      <dgm:t>
        <a:bodyPr/>
        <a:lstStyle/>
        <a:p>
          <a:endParaRPr lang="pl-PL"/>
        </a:p>
      </dgm:t>
    </dgm:pt>
    <dgm:pt modelId="{91177C6C-AB25-4440-9379-59A9255925D2}" type="sibTrans" cxnId="{B882A828-296F-4569-8584-547773C3584F}">
      <dgm:prSet/>
      <dgm:spPr/>
      <dgm:t>
        <a:bodyPr/>
        <a:lstStyle/>
        <a:p>
          <a:endParaRPr lang="pl-PL"/>
        </a:p>
      </dgm:t>
    </dgm:pt>
    <dgm:pt modelId="{016469C9-D096-48B1-A49A-94A75A146A3E}">
      <dgm:prSet phldrT="[Tekst]"/>
      <dgm:spPr/>
      <dgm:t>
        <a:bodyPr/>
        <a:lstStyle/>
        <a:p>
          <a:r>
            <a:rPr lang="pl-PL" dirty="0" smtClean="0">
              <a:latin typeface="+mj-lt"/>
            </a:rPr>
            <a:t>3</a:t>
          </a:r>
          <a:endParaRPr lang="pl-PL" dirty="0">
            <a:latin typeface="+mj-lt"/>
          </a:endParaRPr>
        </a:p>
      </dgm:t>
    </dgm:pt>
    <dgm:pt modelId="{EC854A10-AD76-4E8D-9330-539E49B78A6F}" type="parTrans" cxnId="{A5D70CF4-76BA-4262-B136-FFBB1B40D8F0}">
      <dgm:prSet/>
      <dgm:spPr/>
      <dgm:t>
        <a:bodyPr/>
        <a:lstStyle/>
        <a:p>
          <a:endParaRPr lang="pl-PL"/>
        </a:p>
      </dgm:t>
    </dgm:pt>
    <dgm:pt modelId="{05F6F63E-9325-4C7A-96F8-ABC4D196C761}" type="sibTrans" cxnId="{A5D70CF4-76BA-4262-B136-FFBB1B40D8F0}">
      <dgm:prSet/>
      <dgm:spPr/>
      <dgm:t>
        <a:bodyPr/>
        <a:lstStyle/>
        <a:p>
          <a:endParaRPr lang="pl-PL"/>
        </a:p>
      </dgm:t>
    </dgm:pt>
    <dgm:pt modelId="{311CC294-6F32-4A56-BAFE-735A6EB51A98}">
      <dgm:prSet phldrT="[Tekst]" custT="1"/>
      <dgm:spPr/>
      <dgm:t>
        <a:bodyPr/>
        <a:lstStyle/>
        <a:p>
          <a:r>
            <a:rPr lang="en-US" sz="1800" b="1" noProof="0" dirty="0" smtClean="0"/>
            <a:t>CEE inspirational facts</a:t>
          </a:r>
          <a:endParaRPr lang="en-US" sz="1800" b="1" noProof="0" dirty="0"/>
        </a:p>
      </dgm:t>
    </dgm:pt>
    <dgm:pt modelId="{26BE28ED-9C68-43AE-87CD-446FDA822848}" type="parTrans" cxnId="{BE2CD505-A4E0-49D4-9F77-E2BE1FDFF45C}">
      <dgm:prSet/>
      <dgm:spPr/>
      <dgm:t>
        <a:bodyPr/>
        <a:lstStyle/>
        <a:p>
          <a:endParaRPr lang="pl-PL"/>
        </a:p>
      </dgm:t>
    </dgm:pt>
    <dgm:pt modelId="{D335EE1D-DFBD-45AE-B69B-AF008FDA55E3}" type="sibTrans" cxnId="{BE2CD505-A4E0-49D4-9F77-E2BE1FDFF45C}">
      <dgm:prSet/>
      <dgm:spPr/>
      <dgm:t>
        <a:bodyPr/>
        <a:lstStyle/>
        <a:p>
          <a:endParaRPr lang="pl-PL"/>
        </a:p>
      </dgm:t>
    </dgm:pt>
    <dgm:pt modelId="{0C665870-FC23-4E6E-8FDC-62F4FA421A46}" type="pres">
      <dgm:prSet presAssocID="{BF692644-2209-4F68-B4F9-946C5E163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CA35721-8776-4228-9F4E-C93E1ECF181F}" type="pres">
      <dgm:prSet presAssocID="{D5C12E19-916D-4C6D-9EF0-4B460331AA89}" presName="linNode" presStyleCnt="0"/>
      <dgm:spPr/>
    </dgm:pt>
    <dgm:pt modelId="{225D213D-0828-4CF0-902F-28C574C462CC}" type="pres">
      <dgm:prSet presAssocID="{D5C12E19-916D-4C6D-9EF0-4B460331AA89}" presName="parentText" presStyleLbl="node1" presStyleIdx="0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964B1F-2117-47AD-9C5F-D26AC008DB29}" type="pres">
      <dgm:prSet presAssocID="{D5C12E19-916D-4C6D-9EF0-4B460331AA89}" presName="descendantText" presStyleLbl="alignAccFollowNode1" presStyleIdx="0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681BA4-8715-44E6-B0BC-635DBCD3B163}" type="pres">
      <dgm:prSet presAssocID="{B183F482-FAE7-47FB-AC8A-C3F06F5BA426}" presName="sp" presStyleCnt="0"/>
      <dgm:spPr/>
    </dgm:pt>
    <dgm:pt modelId="{321B0871-91E7-4498-8DC0-1B421F7B7D8C}" type="pres">
      <dgm:prSet presAssocID="{E8A7C3DE-CA13-44DA-8698-352223008854}" presName="linNode" presStyleCnt="0"/>
      <dgm:spPr/>
    </dgm:pt>
    <dgm:pt modelId="{20803352-F644-4C00-90E9-A112AE245D4B}" type="pres">
      <dgm:prSet presAssocID="{E8A7C3DE-CA13-44DA-8698-352223008854}" presName="parentText" presStyleLbl="node1" presStyleIdx="1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B22E67-B2B7-42DA-886B-5F9D8E6C799E}" type="pres">
      <dgm:prSet presAssocID="{E8A7C3DE-CA13-44DA-8698-352223008854}" presName="descendantText" presStyleLbl="alignAccFollowNode1" presStyleIdx="1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A983FE-3876-412F-A360-1950B94850BC}" type="pres">
      <dgm:prSet presAssocID="{C8B0BB8B-41EB-4B80-BE1E-FD3217554FA7}" presName="sp" presStyleCnt="0"/>
      <dgm:spPr/>
    </dgm:pt>
    <dgm:pt modelId="{769873D3-88C0-4D88-A8FE-E681CC55B230}" type="pres">
      <dgm:prSet presAssocID="{016469C9-D096-48B1-A49A-94A75A146A3E}" presName="linNode" presStyleCnt="0"/>
      <dgm:spPr/>
    </dgm:pt>
    <dgm:pt modelId="{C4B1E4DB-9AEB-44A7-9988-61DB45FC7C6A}" type="pres">
      <dgm:prSet presAssocID="{016469C9-D096-48B1-A49A-94A75A146A3E}" presName="parentText" presStyleLbl="node1" presStyleIdx="2" presStyleCnt="3" custScaleX="465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1C11DB-9C7B-461F-AF25-7FE94C41B892}" type="pres">
      <dgm:prSet presAssocID="{016469C9-D096-48B1-A49A-94A75A146A3E}" presName="descendantText" presStyleLbl="alignAccFollowNode1" presStyleIdx="2" presStyleCnt="3" custScaleX="1214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5D70CF4-76BA-4262-B136-FFBB1B40D8F0}" srcId="{BF692644-2209-4F68-B4F9-946C5E163E04}" destId="{016469C9-D096-48B1-A49A-94A75A146A3E}" srcOrd="2" destOrd="0" parTransId="{EC854A10-AD76-4E8D-9330-539E49B78A6F}" sibTransId="{05F6F63E-9325-4C7A-96F8-ABC4D196C761}"/>
    <dgm:cxn modelId="{F12D4356-8A4C-4B8C-A1A1-B258D81134D2}" srcId="{BF692644-2209-4F68-B4F9-946C5E163E04}" destId="{E8A7C3DE-CA13-44DA-8698-352223008854}" srcOrd="1" destOrd="0" parTransId="{F569CF22-6AD0-4BDD-BCF4-A88C47B02BA4}" sibTransId="{C8B0BB8B-41EB-4B80-BE1E-FD3217554FA7}"/>
    <dgm:cxn modelId="{C6C3DBE0-CC7E-46DA-9664-2B36A3B9D953}" type="presOf" srcId="{D86051F4-A023-4454-86A9-C1BFFCF21A87}" destId="{75B22E67-B2B7-42DA-886B-5F9D8E6C799E}" srcOrd="0" destOrd="0" presId="urn:microsoft.com/office/officeart/2005/8/layout/vList5"/>
    <dgm:cxn modelId="{BE2CD505-A4E0-49D4-9F77-E2BE1FDFF45C}" srcId="{016469C9-D096-48B1-A49A-94A75A146A3E}" destId="{311CC294-6F32-4A56-BAFE-735A6EB51A98}" srcOrd="0" destOrd="0" parTransId="{26BE28ED-9C68-43AE-87CD-446FDA822848}" sibTransId="{D335EE1D-DFBD-45AE-B69B-AF008FDA55E3}"/>
    <dgm:cxn modelId="{09A37A5C-48D9-49CF-AB67-E10C08F2414D}" type="presOf" srcId="{016469C9-D096-48B1-A49A-94A75A146A3E}" destId="{C4B1E4DB-9AEB-44A7-9988-61DB45FC7C6A}" srcOrd="0" destOrd="0" presId="urn:microsoft.com/office/officeart/2005/8/layout/vList5"/>
    <dgm:cxn modelId="{D6AE8133-2741-4247-819D-3FFDAEDFF5BC}" type="presOf" srcId="{A4467A44-9D82-4B24-962D-5C2C0878A5E1}" destId="{15964B1F-2117-47AD-9C5F-D26AC008DB29}" srcOrd="0" destOrd="0" presId="urn:microsoft.com/office/officeart/2005/8/layout/vList5"/>
    <dgm:cxn modelId="{B882A828-296F-4569-8584-547773C3584F}" srcId="{E8A7C3DE-CA13-44DA-8698-352223008854}" destId="{D86051F4-A023-4454-86A9-C1BFFCF21A87}" srcOrd="0" destOrd="0" parTransId="{567CAD72-2EEA-4B11-8C78-3D0A6AC0F716}" sibTransId="{91177C6C-AB25-4440-9379-59A9255925D2}"/>
    <dgm:cxn modelId="{19B320A0-0584-432A-9F1C-39C9CB475DC0}" type="presOf" srcId="{BF692644-2209-4F68-B4F9-946C5E163E04}" destId="{0C665870-FC23-4E6E-8FDC-62F4FA421A46}" srcOrd="0" destOrd="0" presId="urn:microsoft.com/office/officeart/2005/8/layout/vList5"/>
    <dgm:cxn modelId="{D002B6A0-01CE-45E4-851B-1D47E2A46087}" srcId="{D5C12E19-916D-4C6D-9EF0-4B460331AA89}" destId="{A4467A44-9D82-4B24-962D-5C2C0878A5E1}" srcOrd="0" destOrd="0" parTransId="{AA83370F-952E-4B16-B02A-288AC6C0F03C}" sibTransId="{C5DC6ADD-9CCD-4061-8FFC-F98303FB94C4}"/>
    <dgm:cxn modelId="{54BDE789-D220-4FD2-9061-2615ECD860CC}" type="presOf" srcId="{E8A7C3DE-CA13-44DA-8698-352223008854}" destId="{20803352-F644-4C00-90E9-A112AE245D4B}" srcOrd="0" destOrd="0" presId="urn:microsoft.com/office/officeart/2005/8/layout/vList5"/>
    <dgm:cxn modelId="{6B9CC0D2-0C00-4103-86D3-FCD9B610A317}" srcId="{BF692644-2209-4F68-B4F9-946C5E163E04}" destId="{D5C12E19-916D-4C6D-9EF0-4B460331AA89}" srcOrd="0" destOrd="0" parTransId="{CFA2344B-927F-4627-8E73-CCA7F766E03F}" sibTransId="{B183F482-FAE7-47FB-AC8A-C3F06F5BA426}"/>
    <dgm:cxn modelId="{4F08C016-ADE0-4B10-9C92-35DE5C780580}" type="presOf" srcId="{D5C12E19-916D-4C6D-9EF0-4B460331AA89}" destId="{225D213D-0828-4CF0-902F-28C574C462CC}" srcOrd="0" destOrd="0" presId="urn:microsoft.com/office/officeart/2005/8/layout/vList5"/>
    <dgm:cxn modelId="{E9647D8A-3DC0-47BC-A9AD-6E09AD418E79}" type="presOf" srcId="{311CC294-6F32-4A56-BAFE-735A6EB51A98}" destId="{9F1C11DB-9C7B-461F-AF25-7FE94C41B892}" srcOrd="0" destOrd="0" presId="urn:microsoft.com/office/officeart/2005/8/layout/vList5"/>
    <dgm:cxn modelId="{A2D05FBF-5956-4A71-AE52-A60BEA672906}" type="presParOf" srcId="{0C665870-FC23-4E6E-8FDC-62F4FA421A46}" destId="{4CA35721-8776-4228-9F4E-C93E1ECF181F}" srcOrd="0" destOrd="0" presId="urn:microsoft.com/office/officeart/2005/8/layout/vList5"/>
    <dgm:cxn modelId="{D900397A-8526-4AFE-BC8B-3765E39C8147}" type="presParOf" srcId="{4CA35721-8776-4228-9F4E-C93E1ECF181F}" destId="{225D213D-0828-4CF0-902F-28C574C462CC}" srcOrd="0" destOrd="0" presId="urn:microsoft.com/office/officeart/2005/8/layout/vList5"/>
    <dgm:cxn modelId="{FF881D63-0808-453A-95EF-8F8759BF6734}" type="presParOf" srcId="{4CA35721-8776-4228-9F4E-C93E1ECF181F}" destId="{15964B1F-2117-47AD-9C5F-D26AC008DB29}" srcOrd="1" destOrd="0" presId="urn:microsoft.com/office/officeart/2005/8/layout/vList5"/>
    <dgm:cxn modelId="{725C5F26-0C47-4977-90DB-26F29E138136}" type="presParOf" srcId="{0C665870-FC23-4E6E-8FDC-62F4FA421A46}" destId="{A4681BA4-8715-44E6-B0BC-635DBCD3B163}" srcOrd="1" destOrd="0" presId="urn:microsoft.com/office/officeart/2005/8/layout/vList5"/>
    <dgm:cxn modelId="{8FD51B3D-BD7F-42D0-B823-A7A50D0A9DED}" type="presParOf" srcId="{0C665870-FC23-4E6E-8FDC-62F4FA421A46}" destId="{321B0871-91E7-4498-8DC0-1B421F7B7D8C}" srcOrd="2" destOrd="0" presId="urn:microsoft.com/office/officeart/2005/8/layout/vList5"/>
    <dgm:cxn modelId="{AB8ABC59-EB17-4B63-9877-9A2587843716}" type="presParOf" srcId="{321B0871-91E7-4498-8DC0-1B421F7B7D8C}" destId="{20803352-F644-4C00-90E9-A112AE245D4B}" srcOrd="0" destOrd="0" presId="urn:microsoft.com/office/officeart/2005/8/layout/vList5"/>
    <dgm:cxn modelId="{2598EE21-6951-456D-AA2C-316D21D4D3DA}" type="presParOf" srcId="{321B0871-91E7-4498-8DC0-1B421F7B7D8C}" destId="{75B22E67-B2B7-42DA-886B-5F9D8E6C799E}" srcOrd="1" destOrd="0" presId="urn:microsoft.com/office/officeart/2005/8/layout/vList5"/>
    <dgm:cxn modelId="{F35307F2-0BE3-4024-82F7-AC0DDBB75B35}" type="presParOf" srcId="{0C665870-FC23-4E6E-8FDC-62F4FA421A46}" destId="{B6A983FE-3876-412F-A360-1950B94850BC}" srcOrd="3" destOrd="0" presId="urn:microsoft.com/office/officeart/2005/8/layout/vList5"/>
    <dgm:cxn modelId="{1C0D5B3A-2CE6-483C-A11A-35DC533C65A9}" type="presParOf" srcId="{0C665870-FC23-4E6E-8FDC-62F4FA421A46}" destId="{769873D3-88C0-4D88-A8FE-E681CC55B230}" srcOrd="4" destOrd="0" presId="urn:microsoft.com/office/officeart/2005/8/layout/vList5"/>
    <dgm:cxn modelId="{717DE123-8A92-4C08-A51B-CA48B56FF8B5}" type="presParOf" srcId="{769873D3-88C0-4D88-A8FE-E681CC55B230}" destId="{C4B1E4DB-9AEB-44A7-9988-61DB45FC7C6A}" srcOrd="0" destOrd="0" presId="urn:microsoft.com/office/officeart/2005/8/layout/vList5"/>
    <dgm:cxn modelId="{E8911895-011B-4E0F-A656-D941F1939247}" type="presParOf" srcId="{769873D3-88C0-4D88-A8FE-E681CC55B230}" destId="{9F1C11DB-9C7B-461F-AF25-7FE94C41B892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525C537-4F79-4021-BAF2-DACC4D1D6F83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BED714-5546-40AA-AA0D-45BCE4F7FF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wdnSt8tHE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wdnSt8tHE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Broadband changes everything. Video is allowed online. Advertising vs. Product information? Interactive forms.</a:t>
            </a:r>
          </a:p>
          <a:p>
            <a:pPr>
              <a:spcBef>
                <a:spcPct val="0"/>
              </a:spcBef>
            </a:pPr>
            <a:endParaRPr lang="pl-PL" b="1" smtClean="0"/>
          </a:p>
          <a:p>
            <a:pPr>
              <a:spcBef>
                <a:spcPct val="0"/>
              </a:spcBef>
            </a:pPr>
            <a:endParaRPr lang="pl-PL" b="1" smtClean="0"/>
          </a:p>
          <a:p>
            <a:pPr>
              <a:spcBef>
                <a:spcPct val="0"/>
              </a:spcBef>
            </a:pPr>
            <a:r>
              <a:rPr lang="pl-PL" b="1" smtClean="0"/>
              <a:t>Broadband zmienia wszystko. </a:t>
            </a:r>
            <a:r>
              <a:rPr lang="pl-PL" smtClean="0"/>
              <a:t>Wideo jest akceptowane w sieci! Reklama a informacja produktowa? Formy interaktywne.</a:t>
            </a:r>
          </a:p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457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B4048B-9862-4704-B49A-93FEAC397255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TUTAJ GRZEGORZ MA ZADEMONSTROWAĆ SKANOWANIE KODU KRESKOWEGO Z PUDEŁKA LEGO</a:t>
            </a:r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r>
              <a:rPr lang="pl-PL" smtClean="0"/>
              <a:t>E-offline – offers from local retailers combined with mobile phones improve competetiveness.</a:t>
            </a:r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r>
              <a:rPr lang="pl-PL" smtClean="0"/>
              <a:t>E-offline LOKALNE OFERTY i telefony zwiększają konkurencyjność handlu.</a:t>
            </a:r>
          </a:p>
        </p:txBody>
      </p:sp>
      <p:sp>
        <p:nvSpPr>
          <p:cNvPr id="430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37D148-443D-4682-B6DD-34A6BAD258A8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NFC technology </a:t>
            </a:r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r>
              <a:rPr lang="pl-PL" smtClean="0"/>
              <a:t>Every transaction has to be finalised with fast and secure payment.</a:t>
            </a:r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r>
              <a:rPr lang="pl-PL" smtClean="0"/>
              <a:t>Każdą transakcję trzeba sfinalizować szybką i bezpieczną płatnością.</a:t>
            </a:r>
          </a:p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50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693B9F-4BEA-46DC-9C28-148A564E644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Broadband changes everything. Video is allowed online. Advertising vs. Product information? Interactive forms.</a:t>
            </a:r>
          </a:p>
          <a:p>
            <a:pPr>
              <a:spcBef>
                <a:spcPct val="0"/>
              </a:spcBef>
            </a:pPr>
            <a:endParaRPr lang="pl-PL" b="1" smtClean="0"/>
          </a:p>
          <a:p>
            <a:pPr>
              <a:spcBef>
                <a:spcPct val="0"/>
              </a:spcBef>
            </a:pPr>
            <a:endParaRPr lang="pl-PL" b="1" smtClean="0"/>
          </a:p>
          <a:p>
            <a:pPr>
              <a:spcBef>
                <a:spcPct val="0"/>
              </a:spcBef>
            </a:pPr>
            <a:r>
              <a:rPr lang="pl-PL" b="1" smtClean="0"/>
              <a:t>Broadband zmienia wszystko. </a:t>
            </a:r>
            <a:r>
              <a:rPr lang="pl-PL" smtClean="0"/>
              <a:t>Wideo jest akceptowane w sieci! Reklama a informacja produktowa? Formy interaktywne.</a:t>
            </a:r>
          </a:p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662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D0F28A-AB1D-4153-A0B8-7C005A1257B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Broadband changes everything. Video is allowed online. Advertising vs. Product information? Interactive forms.</a:t>
            </a:r>
          </a:p>
          <a:p>
            <a:pPr>
              <a:spcBef>
                <a:spcPct val="0"/>
              </a:spcBef>
            </a:pPr>
            <a:endParaRPr lang="pl-PL" b="1" smtClean="0"/>
          </a:p>
          <a:p>
            <a:pPr>
              <a:spcBef>
                <a:spcPct val="0"/>
              </a:spcBef>
            </a:pPr>
            <a:endParaRPr lang="pl-PL" b="1" smtClean="0"/>
          </a:p>
          <a:p>
            <a:pPr>
              <a:spcBef>
                <a:spcPct val="0"/>
              </a:spcBef>
            </a:pPr>
            <a:r>
              <a:rPr lang="pl-PL" b="1" smtClean="0"/>
              <a:t>Broadband zmienia wszystko. </a:t>
            </a:r>
            <a:r>
              <a:rPr lang="pl-PL" smtClean="0"/>
              <a:t>Wideo jest akceptowane w sieci! Reklama a informacja produktowa? Formy interaktywne.</a:t>
            </a:r>
          </a:p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867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C5CE93-3F22-4639-96AB-B933156C9163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Social media has become additional customer service channels. Rule for every business: dissatisfied customer + internet = imediate retreat of thousands of customers.</a:t>
            </a:r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r>
              <a:rPr lang="pl-PL" smtClean="0"/>
              <a:t>Kanały społecznościowe (facebook, twitter) stały się dodatkowymi punktami obsługi klienta. Reguła dla każdego biznesu: niezadowolony klient + internet = natychmiastowy odwrót tysięcy klientów!!!</a:t>
            </a:r>
          </a:p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072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C9A4E5-D194-43AF-B387-B2EB8BE40B3B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What is Groupon now? What it will be in 12 months’ perspective?</a:t>
            </a:r>
          </a:p>
          <a:p>
            <a:pPr>
              <a:spcBef>
                <a:spcPct val="0"/>
              </a:spcBef>
            </a:pPr>
            <a:r>
              <a:rPr lang="pl-PL" smtClean="0"/>
              <a:t>Number of services based on the same business model!</a:t>
            </a:r>
          </a:p>
          <a:p>
            <a:pPr>
              <a:spcBef>
                <a:spcPct val="0"/>
              </a:spcBef>
              <a:buFont typeface="Calibri" pitchFamily="34" charset="0"/>
              <a:buNone/>
            </a:pPr>
            <a:endParaRPr lang="pl-PL" smtClean="0"/>
          </a:p>
          <a:p>
            <a:pPr>
              <a:spcBef>
                <a:spcPct val="0"/>
              </a:spcBef>
              <a:buFont typeface="Calibri" pitchFamily="34" charset="0"/>
              <a:buNone/>
            </a:pPr>
            <a:endParaRPr lang="pl-PL" smtClean="0"/>
          </a:p>
          <a:p>
            <a:pPr>
              <a:spcBef>
                <a:spcPct val="0"/>
              </a:spcBef>
              <a:buFont typeface="Calibri" pitchFamily="34" charset="0"/>
              <a:buNone/>
            </a:pPr>
            <a:endParaRPr lang="pl-PL" smtClean="0"/>
          </a:p>
          <a:p>
            <a:pPr>
              <a:spcBef>
                <a:spcPct val="0"/>
              </a:spcBef>
              <a:buFont typeface="Calibri" pitchFamily="34" charset="0"/>
              <a:buNone/>
            </a:pPr>
            <a:r>
              <a:rPr lang="pl-PL" smtClean="0"/>
              <a:t>Czym jest Groupon? Czym będzie?</a:t>
            </a:r>
          </a:p>
          <a:p>
            <a:pPr>
              <a:spcBef>
                <a:spcPct val="0"/>
              </a:spcBef>
              <a:buFont typeface="Calibri" pitchFamily="34" charset="0"/>
              <a:buNone/>
            </a:pPr>
            <a:r>
              <a:rPr lang="pl-PL" smtClean="0"/>
              <a:t>Liczba klonów Groupona na świecie!</a:t>
            </a:r>
          </a:p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277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551084-A8A6-45E5-AFFA-D1BFCF4DC181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What is Groupon now? What it will be in 12 months’ perspective?</a:t>
            </a:r>
          </a:p>
          <a:p>
            <a:pPr>
              <a:spcBef>
                <a:spcPct val="0"/>
              </a:spcBef>
            </a:pPr>
            <a:r>
              <a:rPr lang="pl-PL" smtClean="0"/>
              <a:t>Number of services based on the same business model!</a:t>
            </a:r>
          </a:p>
          <a:p>
            <a:pPr>
              <a:spcBef>
                <a:spcPct val="0"/>
              </a:spcBef>
              <a:buFont typeface="Calibri" pitchFamily="34" charset="0"/>
              <a:buNone/>
            </a:pPr>
            <a:endParaRPr lang="pl-PL" smtClean="0"/>
          </a:p>
          <a:p>
            <a:pPr>
              <a:spcBef>
                <a:spcPct val="0"/>
              </a:spcBef>
              <a:buFont typeface="Calibri" pitchFamily="34" charset="0"/>
              <a:buNone/>
            </a:pPr>
            <a:endParaRPr lang="pl-PL" smtClean="0"/>
          </a:p>
          <a:p>
            <a:pPr>
              <a:spcBef>
                <a:spcPct val="0"/>
              </a:spcBef>
              <a:buFont typeface="Calibri" pitchFamily="34" charset="0"/>
              <a:buNone/>
            </a:pPr>
            <a:endParaRPr lang="pl-PL" smtClean="0"/>
          </a:p>
          <a:p>
            <a:pPr>
              <a:spcBef>
                <a:spcPct val="0"/>
              </a:spcBef>
              <a:buFont typeface="Calibri" pitchFamily="34" charset="0"/>
              <a:buNone/>
            </a:pPr>
            <a:r>
              <a:rPr lang="pl-PL" smtClean="0"/>
              <a:t>Czym jest Groupon? Czym będzie?</a:t>
            </a:r>
          </a:p>
          <a:p>
            <a:pPr>
              <a:spcBef>
                <a:spcPct val="0"/>
              </a:spcBef>
              <a:buFont typeface="Calibri" pitchFamily="34" charset="0"/>
              <a:buNone/>
            </a:pPr>
            <a:r>
              <a:rPr lang="pl-PL" smtClean="0"/>
              <a:t>Liczba klonów Groupona na świecie!</a:t>
            </a:r>
          </a:p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481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78DB42-31D1-4AF3-BD90-C9F585084304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In 2010 for the first time in history sales of smartphones exceeded sales of personal computers.</a:t>
            </a:r>
            <a:endParaRPr lang="en-US" smtClean="0"/>
          </a:p>
          <a:p>
            <a:pPr>
              <a:spcBef>
                <a:spcPct val="0"/>
              </a:spcBef>
            </a:pPr>
            <a:endParaRPr lang="pl-PL" smtClean="0">
              <a:hlinkClick r:id="rId3"/>
            </a:endParaRPr>
          </a:p>
          <a:p>
            <a:pPr>
              <a:spcBef>
                <a:spcPct val="0"/>
              </a:spcBef>
            </a:pPr>
            <a:r>
              <a:rPr lang="pl-PL" smtClean="0">
                <a:hlinkClick r:id="rId3"/>
              </a:rPr>
              <a:t>http://www.youtube.com/watch?v=kwdnSt8tHEg</a:t>
            </a:r>
            <a:r>
              <a:rPr lang="pl-PL" smtClean="0"/>
              <a:t> </a:t>
            </a:r>
          </a:p>
          <a:p>
            <a:pPr>
              <a:spcBef>
                <a:spcPct val="0"/>
              </a:spcBef>
            </a:pPr>
            <a:r>
              <a:rPr lang="pl-PL" smtClean="0"/>
              <a:t>Nectar app is an example of how personalised offer will look like in the near future. Available on IOS, Android and Nokia phones allows access to</a:t>
            </a:r>
            <a:r>
              <a:rPr lang="en-US" smtClean="0"/>
              <a:t> exclusive bonus points offers only available on the App</a:t>
            </a:r>
            <a:r>
              <a:rPr lang="pl-PL" smtClean="0"/>
              <a:t>, s</a:t>
            </a:r>
            <a:r>
              <a:rPr lang="en-US" smtClean="0"/>
              <a:t>hop through the App and collect points with over 60 online retailers</a:t>
            </a:r>
            <a:r>
              <a:rPr lang="pl-PL" smtClean="0"/>
              <a:t>, c</a:t>
            </a:r>
            <a:r>
              <a:rPr lang="en-US" smtClean="0"/>
              <a:t>heck</a:t>
            </a:r>
            <a:r>
              <a:rPr lang="pl-PL" smtClean="0"/>
              <a:t> </a:t>
            </a:r>
            <a:r>
              <a:rPr lang="en-US" smtClean="0"/>
              <a:t>Nectar points balance on the go</a:t>
            </a:r>
            <a:r>
              <a:rPr lang="pl-PL" smtClean="0"/>
              <a:t>, and is also a h</a:t>
            </a:r>
            <a:r>
              <a:rPr lang="en-US" smtClean="0"/>
              <a:t>andy store locator to find out where to collect and spend points near you</a:t>
            </a:r>
            <a:r>
              <a:rPr lang="pl-PL" smtClean="0"/>
              <a:t>.</a:t>
            </a:r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r>
              <a:rPr lang="pl-PL" smtClean="0"/>
              <a:t>Personalisation squared – mobile phones accompany customers everywhere. How long the switch to smartphones in CEE is going to take?</a:t>
            </a:r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r>
              <a:rPr lang="pl-PL" b="1" u="sng" smtClean="0"/>
              <a:t>Personalizacja do</a:t>
            </a:r>
            <a:r>
              <a:rPr lang="pl-PL" b="1" u="sng" baseline="30000" smtClean="0"/>
              <a:t>2</a:t>
            </a:r>
            <a:r>
              <a:rPr lang="pl-PL" b="1" u="sng" smtClean="0"/>
              <a:t>. </a:t>
            </a:r>
            <a:r>
              <a:rPr lang="pl-PL" smtClean="0"/>
              <a:t>Telefony komórkowe są z nami zawsze i wszędzie. Jak długo potrwa wymiana telefonów na smartfony w CEE?</a:t>
            </a:r>
          </a:p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686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BB0D0A-7B2B-490B-9015-2231D137DE4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In 2010 for the first time in history sales of smartphones exceeded sales of personal computers.</a:t>
            </a:r>
            <a:endParaRPr lang="en-US" smtClean="0"/>
          </a:p>
          <a:p>
            <a:pPr>
              <a:spcBef>
                <a:spcPct val="0"/>
              </a:spcBef>
            </a:pPr>
            <a:endParaRPr lang="pl-PL" smtClean="0">
              <a:hlinkClick r:id="rId3"/>
            </a:endParaRPr>
          </a:p>
          <a:p>
            <a:pPr>
              <a:spcBef>
                <a:spcPct val="0"/>
              </a:spcBef>
            </a:pPr>
            <a:r>
              <a:rPr lang="pl-PL" smtClean="0">
                <a:hlinkClick r:id="rId3"/>
              </a:rPr>
              <a:t>http://www.youtube.com/watch?v=kwdnSt8tHEg</a:t>
            </a:r>
            <a:r>
              <a:rPr lang="pl-PL" smtClean="0"/>
              <a:t> </a:t>
            </a:r>
          </a:p>
          <a:p>
            <a:pPr>
              <a:spcBef>
                <a:spcPct val="0"/>
              </a:spcBef>
            </a:pPr>
            <a:r>
              <a:rPr lang="pl-PL" smtClean="0"/>
              <a:t>Nectar app is an example of how personalised offer will look like in the near future. Available on IOS, Android and Nokia phones allows access to</a:t>
            </a:r>
            <a:r>
              <a:rPr lang="en-US" smtClean="0"/>
              <a:t> exclusive bonus points offers only available on the App</a:t>
            </a:r>
            <a:r>
              <a:rPr lang="pl-PL" smtClean="0"/>
              <a:t>, s</a:t>
            </a:r>
            <a:r>
              <a:rPr lang="en-US" smtClean="0"/>
              <a:t>hop through the App and collect points with over 60 online retailers</a:t>
            </a:r>
            <a:r>
              <a:rPr lang="pl-PL" smtClean="0"/>
              <a:t>, c</a:t>
            </a:r>
            <a:r>
              <a:rPr lang="en-US" smtClean="0"/>
              <a:t>heck</a:t>
            </a:r>
            <a:r>
              <a:rPr lang="pl-PL" smtClean="0"/>
              <a:t> </a:t>
            </a:r>
            <a:r>
              <a:rPr lang="en-US" smtClean="0"/>
              <a:t>Nectar points balance on the go</a:t>
            </a:r>
            <a:r>
              <a:rPr lang="pl-PL" smtClean="0"/>
              <a:t>, and is also a h</a:t>
            </a:r>
            <a:r>
              <a:rPr lang="en-US" smtClean="0"/>
              <a:t>andy store locator to find out where to collect and spend points near you</a:t>
            </a:r>
            <a:r>
              <a:rPr lang="pl-PL" smtClean="0"/>
              <a:t>.</a:t>
            </a:r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r>
              <a:rPr lang="pl-PL" smtClean="0"/>
              <a:t>Personalisation squared – mobile phones accompany customers everywhere. How long the switch to smartphones in CEE is going to take?</a:t>
            </a:r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r>
              <a:rPr lang="pl-PL" b="1" u="sng" smtClean="0"/>
              <a:t>Personalizacja do</a:t>
            </a:r>
            <a:r>
              <a:rPr lang="pl-PL" b="1" u="sng" baseline="30000" smtClean="0"/>
              <a:t>2</a:t>
            </a:r>
            <a:r>
              <a:rPr lang="pl-PL" b="1" u="sng" smtClean="0"/>
              <a:t>. </a:t>
            </a:r>
            <a:r>
              <a:rPr lang="pl-PL" smtClean="0"/>
              <a:t>Telefony komórkowe są z nami zawsze i wszędzie. Jak długo potrwa wymiana telefonów na smartfony w CEE?</a:t>
            </a:r>
          </a:p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474F-C470-4384-B9D2-AE4B81945BED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Earned media – the new, significant channel for retailers.</a:t>
            </a:r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r>
              <a:rPr lang="pl-PL" smtClean="0"/>
              <a:t>Traffic generated by social media to trading platforms increases dynamically. </a:t>
            </a:r>
          </a:p>
          <a:p>
            <a:pPr>
              <a:spcBef>
                <a:spcPct val="0"/>
              </a:spcBef>
            </a:pPr>
            <a:r>
              <a:rPr lang="pl-PL" smtClean="0"/>
              <a:t>It’s becoming significant for the sellers.</a:t>
            </a:r>
          </a:p>
          <a:p>
            <a:pPr>
              <a:spcBef>
                <a:spcPct val="0"/>
              </a:spcBef>
            </a:pPr>
            <a:r>
              <a:rPr lang="pl-PL" smtClean="0"/>
              <a:t>But characteristics of this traffic is utterly different.</a:t>
            </a:r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r>
              <a:rPr lang="pl-PL" smtClean="0"/>
              <a:t>Ilość ruchu (traffic) z serwisów społecznościowych do platform zakupowych dynamicznie rośnie.</a:t>
            </a:r>
          </a:p>
          <a:p>
            <a:pPr>
              <a:spcBef>
                <a:spcPct val="0"/>
              </a:spcBef>
            </a:pPr>
            <a:r>
              <a:rPr lang="pl-PL" smtClean="0"/>
              <a:t>Ruch zaczyna być istotny dla sprzedawców.</a:t>
            </a:r>
          </a:p>
          <a:p>
            <a:pPr>
              <a:spcBef>
                <a:spcPct val="0"/>
              </a:spcBef>
            </a:pPr>
            <a:r>
              <a:rPr lang="pl-PL" smtClean="0"/>
              <a:t>Charakterystyka tego ruchu jest jednak zupełnie inna.</a:t>
            </a:r>
          </a:p>
        </p:txBody>
      </p:sp>
      <p:sp>
        <p:nvSpPr>
          <p:cNvPr id="409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57BEB-52EB-4F2E-ACDA-5EC1F6940438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E429-7BCC-424E-A6F0-5946E22462F2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A2D8-6131-4673-8A9A-CC68E400F7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B36E-F5A1-4037-A1EE-F1A71549A400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DCC8-AA54-451C-9574-6DCD09B863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110F-0120-45C9-A7DB-F1D9F6B754BA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56D6-A2D6-4AB2-BADD-85C0923D1A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83EE-91A7-48A5-AC2C-597C3B637083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89A8-D302-4D78-B66E-6D63ABF6C4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0F0C-5109-43C9-8E12-36FEAC33A3A8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1E6B-5DEC-4F4A-9450-628A122F49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F01E-377C-4FF3-90A9-D00BE72767BE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85D6-8CBF-42F2-8DBA-DA6292233F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C534-DCB4-4085-BB19-43AA516FEF6B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9E46-98EE-4DE7-8526-73586CB39C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C34E-B065-4D29-A149-85AD82F58188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1C13A-60B3-49B1-B7CE-4CEB85198C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3C9C-F77A-41DD-B7BB-E538BE8B4AF4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0124-7783-48DB-B81B-415E4A10FA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258D-4430-49DA-8DFC-52FC2407DDEC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7E7D8-CAE9-4D4D-ABC9-C275F14AFD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AE77E-68DF-4315-A37E-A053653ABCD2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5C3DD-9B14-4687-8A8F-7497DEE8F9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FD48E9-890B-46DD-AD8E-27A810AB5C6F}" type="datetimeFigureOut">
              <a:rPr lang="pl-PL"/>
              <a:pPr>
                <a:defRPr/>
              </a:pPr>
              <a:t>2011-10-10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7C0F0E-174D-4001-879B-B16A837D31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e-commerce </a:t>
            </a:r>
            <a:r>
              <a:rPr lang="pl-PL" dirty="0" err="1" smtClean="0">
                <a:solidFill>
                  <a:schemeClr val="bg1"/>
                </a:solidFill>
              </a:rPr>
              <a:t>trends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339" name="Symbol zastępczy teks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b="1" smtClean="0">
                <a:solidFill>
                  <a:schemeClr val="bg1"/>
                </a:solidFill>
              </a:rPr>
              <a:t>CEO Allegro Group – Grzegorz Wójcik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 txBox="1">
            <a:spLocks/>
          </p:cNvSpPr>
          <p:nvPr/>
        </p:nvSpPr>
        <p:spPr bwMode="auto">
          <a:xfrm>
            <a:off x="6096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FF4808"/>
                </a:solidFill>
                <a:latin typeface="Arial Black" pitchFamily="34" charset="0"/>
              </a:rPr>
              <a:t>Learn from designers</a:t>
            </a:r>
          </a:p>
        </p:txBody>
      </p:sp>
      <p:pic>
        <p:nvPicPr>
          <p:cNvPr id="23554" name="Obraz 2" descr="Zrzut ekranu 2011-10-09 (godz. 21.30.49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052513"/>
            <a:ext cx="6384925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pl-PL" smtClean="0">
                <a:solidFill>
                  <a:srgbClr val="FF4808"/>
                </a:solidFill>
              </a:rPr>
              <a:t>Online presence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 l="13498" t="11520" r="38986" b="11053"/>
          <a:stretch>
            <a:fillRect/>
          </a:stretch>
        </p:blipFill>
        <p:spPr bwMode="auto">
          <a:xfrm>
            <a:off x="4572000" y="1844675"/>
            <a:ext cx="38163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23850" y="1670050"/>
            <a:ext cx="4103688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A75A1"/>
                </a:solidFill>
                <a:latin typeface="Arial" pitchFamily="34" charset="0"/>
              </a:rPr>
              <a:t>Facts</a:t>
            </a:r>
            <a:endParaRPr lang="en-US" sz="2800" b="1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1A75A1"/>
                </a:solidFill>
                <a:latin typeface="Arial" pitchFamily="34" charset="0"/>
              </a:rPr>
              <a:t>Own website</a:t>
            </a:r>
            <a:br>
              <a:rPr lang="en-US" sz="2400" dirty="0">
                <a:solidFill>
                  <a:srgbClr val="1A75A1"/>
                </a:solidFill>
                <a:latin typeface="Arial" pitchFamily="34" charset="0"/>
              </a:rPr>
            </a:br>
            <a:r>
              <a:rPr lang="en-US" sz="2400" dirty="0">
                <a:solidFill>
                  <a:srgbClr val="1A75A1"/>
                </a:solidFill>
                <a:latin typeface="Arial" pitchFamily="34" charset="0"/>
              </a:rPr>
              <a:t>is not enough</a:t>
            </a: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1A75A1"/>
                </a:solidFill>
                <a:latin typeface="Arial" pitchFamily="34" charset="0"/>
              </a:rPr>
              <a:t>Your product catalogue must be with rich content</a:t>
            </a: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1A75A1"/>
                </a:solidFill>
                <a:latin typeface="Arial" pitchFamily="34" charset="0"/>
              </a:rPr>
              <a:t>Value your customers’ recommendation</a:t>
            </a: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 txBox="1">
            <a:spLocks/>
          </p:cNvSpPr>
          <p:nvPr/>
        </p:nvSpPr>
        <p:spPr bwMode="auto">
          <a:xfrm>
            <a:off x="6096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FF4808"/>
                </a:solidFill>
                <a:latin typeface="Arial Black" pitchFamily="34" charset="0"/>
              </a:rPr>
              <a:t>Introduce your brand</a:t>
            </a:r>
          </a:p>
        </p:txBody>
      </p:sp>
      <p:pic>
        <p:nvPicPr>
          <p:cNvPr id="27650" name="Obraz 1" descr="Zrzut ekranu 2011-10-09 (godz. 21.23.48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541463"/>
            <a:ext cx="5083175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23850" y="1525588"/>
            <a:ext cx="3384550" cy="3848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A75A1"/>
                </a:solidFill>
                <a:latin typeface="Arial" pitchFamily="34" charset="0"/>
              </a:rPr>
              <a:t>Facts</a:t>
            </a:r>
            <a:endParaRPr lang="en-US" sz="2800" b="1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1A75A1"/>
                </a:solidFill>
                <a:latin typeface="Arial" pitchFamily="34" charset="0"/>
              </a:rPr>
              <a:t>Online presence brings value to your brand</a:t>
            </a: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1A75A1"/>
                </a:solidFill>
                <a:latin typeface="Arial" pitchFamily="34" charset="0"/>
              </a:rPr>
              <a:t>Discount deals are just offline routine</a:t>
            </a: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1A75A1"/>
                </a:solidFill>
                <a:latin typeface="Arial" pitchFamily="34" charset="0"/>
              </a:rPr>
              <a:t>Look for commerce targeted traffic</a:t>
            </a: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ytuł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4808"/>
                </a:solidFill>
              </a:rPr>
              <a:t>“Social” customer care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 t="11195" r="16296" b="6248"/>
          <a:stretch>
            <a:fillRect/>
          </a:stretch>
        </p:blipFill>
        <p:spPr bwMode="auto">
          <a:xfrm>
            <a:off x="611188" y="2349500"/>
            <a:ext cx="456088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Obraz 7"/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 bwMode="auto">
          <a:xfrm>
            <a:off x="611188" y="1773238"/>
            <a:ext cx="12636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raz 7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 bwMode="auto">
          <a:xfrm>
            <a:off x="2268538" y="1773238"/>
            <a:ext cx="12636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Obraz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628775"/>
            <a:ext cx="10493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Obraz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1412875"/>
            <a:ext cx="30241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1143000"/>
          </a:xfrm>
        </p:spPr>
        <p:txBody>
          <a:bodyPr/>
          <a:lstStyle/>
          <a:p>
            <a:r>
              <a:rPr lang="pl-PL" smtClean="0">
                <a:solidFill>
                  <a:srgbClr val="FF4808"/>
                </a:solidFill>
              </a:rPr>
              <a:t>Lead generation</a:t>
            </a:r>
          </a:p>
        </p:txBody>
      </p:sp>
      <p:pic>
        <p:nvPicPr>
          <p:cNvPr id="31746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rcRect t="19131" b="19951"/>
          <a:stretch>
            <a:fillRect/>
          </a:stretch>
        </p:blipFill>
        <p:spPr>
          <a:xfrm>
            <a:off x="5292725" y="1628775"/>
            <a:ext cx="3560763" cy="1446213"/>
          </a:xfrm>
        </p:spPr>
      </p:pic>
      <p:pic>
        <p:nvPicPr>
          <p:cNvPr id="31747" name="Picture 2" descr="C:\Users\joanna.lempart\Documents\ennovation\Logo_livingsocial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860800"/>
            <a:ext cx="25146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C:\Users\joanna.lempart\Documents\ennovation\Wootlogo_3.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5084763"/>
            <a:ext cx="1816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C:\Users\joanna.lempart\Documents\ennovation\citeam-240x1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2708275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C:\Users\joanna.lempart\Documents\ennovation\grupe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2852738"/>
            <a:ext cx="1428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2060575"/>
            <a:ext cx="18716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Obraz 39" descr="Screen shot 2011-04-18 at 13.32.37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8313" y="3284538"/>
            <a:ext cx="25828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Obraz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313" y="4941888"/>
            <a:ext cx="23780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Obraz 10" descr="Zrzut ekranu 2011-10-09 (godz. 17.44.58)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2852738"/>
            <a:ext cx="17272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Obraz 11" descr="Zrzut ekranu 2011-10-09 (godz. 17.45.47)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3213" y="1773238"/>
            <a:ext cx="244792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Obraz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00338" y="5229225"/>
            <a:ext cx="2667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Obraz 13" descr="Zrzut ekranu 2011-10-09 (godz. 17.50.04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0113" y="4292600"/>
            <a:ext cx="40814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>
          <a:xfrm>
            <a:off x="663575" y="188913"/>
            <a:ext cx="8229600" cy="1143000"/>
          </a:xfrm>
        </p:spPr>
        <p:txBody>
          <a:bodyPr/>
          <a:lstStyle/>
          <a:p>
            <a:r>
              <a:rPr lang="pl-PL" smtClean="0">
                <a:solidFill>
                  <a:srgbClr val="FF4808"/>
                </a:solidFill>
              </a:rPr>
              <a:t>Delivering e-transactions</a:t>
            </a:r>
          </a:p>
        </p:txBody>
      </p:sp>
      <p:pic>
        <p:nvPicPr>
          <p:cNvPr id="33794" name="Obraz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700213"/>
            <a:ext cx="3457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rostokąt 16"/>
          <p:cNvSpPr/>
          <p:nvPr/>
        </p:nvSpPr>
        <p:spPr>
          <a:xfrm>
            <a:off x="395288" y="1473200"/>
            <a:ext cx="5184775" cy="38465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A75A1"/>
                </a:solidFill>
                <a:latin typeface="Arial" pitchFamily="34" charset="0"/>
              </a:rPr>
              <a:t>Be smart</a:t>
            </a:r>
            <a:endParaRPr lang="en-US" sz="2800" b="1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1A75A1"/>
                </a:solidFill>
                <a:latin typeface="Arial" pitchFamily="34" charset="0"/>
              </a:rPr>
              <a:t>Great website usability brings </a:t>
            </a:r>
            <a:r>
              <a:rPr lang="en-US" sz="2400" dirty="0" err="1">
                <a:solidFill>
                  <a:srgbClr val="1A75A1"/>
                </a:solidFill>
                <a:latin typeface="Arial" pitchFamily="34" charset="0"/>
              </a:rPr>
              <a:t>convertions</a:t>
            </a: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1A75A1"/>
                </a:solidFill>
                <a:latin typeface="Arial" pitchFamily="34" charset="0"/>
              </a:rPr>
              <a:t>Distribute your products with partners (high traffic consumer destination sites)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1A75A1"/>
                </a:solidFill>
                <a:latin typeface="Arial" pitchFamily="34" charset="0"/>
              </a:rPr>
              <a:t>Transaction is just the beginning </a:t>
            </a:r>
            <a:r>
              <a:rPr lang="pl-PL" sz="2400" dirty="0">
                <a:solidFill>
                  <a:srgbClr val="1A75A1"/>
                </a:solidFill>
                <a:latin typeface="Arial" pitchFamily="34" charset="0"/>
              </a:rPr>
              <a:t>–</a:t>
            </a:r>
            <a:r>
              <a:rPr lang="en-US" sz="2400" dirty="0">
                <a:solidFill>
                  <a:srgbClr val="1A75A1"/>
                </a:solidFill>
                <a:latin typeface="Arial" pitchFamily="34" charset="0"/>
              </a:rPr>
              <a:t> now you need to deliver it </a:t>
            </a:r>
            <a:r>
              <a:rPr lang="pl-PL" sz="2400" dirty="0">
                <a:solidFill>
                  <a:srgbClr val="1A75A1"/>
                </a:solidFill>
                <a:latin typeface="Arial" pitchFamily="34" charset="0"/>
                <a:sym typeface="Wingdings"/>
              </a:rPr>
              <a:t></a:t>
            </a:r>
            <a:endParaRPr lang="en-US" sz="2400" dirty="0">
              <a:solidFill>
                <a:srgbClr val="1A75A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ytuł 1"/>
          <p:cNvSpPr>
            <a:spLocks noGrp="1"/>
          </p:cNvSpPr>
          <p:nvPr>
            <p:ph type="title"/>
          </p:nvPr>
        </p:nvSpPr>
        <p:spPr>
          <a:xfrm>
            <a:off x="1022350" y="274638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4808"/>
                </a:solidFill>
              </a:rPr>
              <a:t>MOBILE EXPERIENCE</a:t>
            </a:r>
          </a:p>
        </p:txBody>
      </p:sp>
      <p:sp>
        <p:nvSpPr>
          <p:cNvPr id="7" name="Owal 6"/>
          <p:cNvSpPr/>
          <p:nvPr/>
        </p:nvSpPr>
        <p:spPr>
          <a:xfrm>
            <a:off x="250825" y="333375"/>
            <a:ext cx="1008063" cy="93503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/>
              <a:t>2</a:t>
            </a:r>
            <a:endParaRPr lang="pl-PL" sz="4400" b="1" dirty="0"/>
          </a:p>
        </p:txBody>
      </p:sp>
      <p:pic>
        <p:nvPicPr>
          <p:cNvPr id="35843" name="Obraz 11" descr="Zrzut ekranu 2011-10-09 (godz. 21.08.15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00213"/>
            <a:ext cx="818832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ytuł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4808"/>
                </a:solidFill>
              </a:rPr>
              <a:t>Speed of transformation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/>
        </p:nvGraphicFramePr>
        <p:xfrm>
          <a:off x="4067944" y="1268760"/>
          <a:ext cx="52128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1" name="pole tekstowe 2"/>
          <p:cNvSpPr txBox="1">
            <a:spLocks noChangeArrowheads="1"/>
          </p:cNvSpPr>
          <p:nvPr/>
        </p:nvSpPr>
        <p:spPr bwMode="auto">
          <a:xfrm>
            <a:off x="4427538" y="5732463"/>
            <a:ext cx="1584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 i="1"/>
              <a:t>Source: Gfk Polonia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412875"/>
            <a:ext cx="32766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C:\Documents and Settings\uzytkownik\Pulpit\iPad\ipad_mockup_home3_dock_zalogujs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844675"/>
            <a:ext cx="23225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4808"/>
                </a:solidFill>
              </a:rPr>
              <a:t>What is mobile commerce?</a:t>
            </a:r>
            <a:endParaRPr lang="en-US" dirty="0">
              <a:solidFill>
                <a:srgbClr val="FF4808"/>
              </a:solidFill>
            </a:endParaRPr>
          </a:p>
        </p:txBody>
      </p:sp>
      <p:pic>
        <p:nvPicPr>
          <p:cNvPr id="39938" name="Obraz 16" descr="social-local-mobi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371600"/>
            <a:ext cx="518477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pl-PL" smtClean="0">
                <a:solidFill>
                  <a:srgbClr val="FF4808"/>
                </a:solidFill>
              </a:rPr>
              <a:t>Online &amp; Offline</a:t>
            </a:r>
          </a:p>
        </p:txBody>
      </p:sp>
      <p:graphicFrame>
        <p:nvGraphicFramePr>
          <p:cNvPr id="9" name="Wykres 8"/>
          <p:cNvGraphicFramePr>
            <a:graphicFrameLocks/>
          </p:cNvGraphicFramePr>
          <p:nvPr/>
        </p:nvGraphicFramePr>
        <p:xfrm>
          <a:off x="3635896" y="1052736"/>
          <a:ext cx="4968552" cy="265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/>
        </p:nvGraphicFramePr>
        <p:xfrm>
          <a:off x="3635896" y="3618707"/>
          <a:ext cx="4968552" cy="208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988" name="pole tekstowe 2"/>
          <p:cNvSpPr txBox="1">
            <a:spLocks noChangeArrowheads="1"/>
          </p:cNvSpPr>
          <p:nvPr/>
        </p:nvSpPr>
        <p:spPr bwMode="auto">
          <a:xfrm>
            <a:off x="4427538" y="5692775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000" i="1"/>
              <a:t>Source: The Mobile Movement Study, Google/Ipsos OTX MediaCT</a:t>
            </a:r>
            <a:endParaRPr lang="en-US" sz="1000" i="1"/>
          </a:p>
        </p:txBody>
      </p:sp>
      <p:pic>
        <p:nvPicPr>
          <p:cNvPr id="41989" name="Obraz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13360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4808"/>
                </a:solidFill>
              </a:rPr>
              <a:t>Topics for E-nnovation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55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ytuł 1"/>
          <p:cNvSpPr>
            <a:spLocks noGrp="1"/>
          </p:cNvSpPr>
          <p:nvPr>
            <p:ph type="title"/>
          </p:nvPr>
        </p:nvSpPr>
        <p:spPr>
          <a:xfrm>
            <a:off x="950913" y="274638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4808"/>
                </a:solidFill>
              </a:rPr>
              <a:t>Payments</a:t>
            </a:r>
            <a:r>
              <a:rPr lang="pl-PL" smtClean="0">
                <a:solidFill>
                  <a:srgbClr val="FF4808"/>
                </a:solidFill>
              </a:rPr>
              <a:t>… and trust</a:t>
            </a:r>
            <a:endParaRPr lang="en-US" smtClean="0">
              <a:solidFill>
                <a:srgbClr val="FF4808"/>
              </a:solidFill>
            </a:endParaRPr>
          </a:p>
        </p:txBody>
      </p:sp>
      <p:pic>
        <p:nvPicPr>
          <p:cNvPr id="44034" name="Picture 2" descr="C:\Users\joanna.lempart\Documents\ennovation\NFC-N-Mark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652963"/>
            <a:ext cx="104616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C:\Users\joanna.lempart\Documents\ennovation\telef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773238"/>
            <a:ext cx="1500188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C:\Users\joanna.lempart\Documents\ennovation\wallet_logo_4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924175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C:\Users\joanna.lempart\Documents\ennovation\Mastercard-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1866900"/>
            <a:ext cx="18367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C:\Users\joanna.lempart\Documents\ennovation\visa-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3357563"/>
            <a:ext cx="1717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Screen shot 2011-03-22 at 20.45.4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6" y="1700808"/>
            <a:ext cx="2304256" cy="976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040" name="Obraz 5"/>
          <p:cNvPicPr>
            <a:picLocks noChangeAspect="1"/>
          </p:cNvPicPr>
          <p:nvPr/>
        </p:nvPicPr>
        <p:blipFill>
          <a:blip r:embed="rId9"/>
          <a:srcRect r="68195"/>
          <a:stretch>
            <a:fillRect/>
          </a:stretch>
        </p:blipFill>
        <p:spPr bwMode="auto">
          <a:xfrm>
            <a:off x="395288" y="3789363"/>
            <a:ext cx="16875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Obraz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3938" y="4643438"/>
            <a:ext cx="210185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wal 12"/>
          <p:cNvSpPr/>
          <p:nvPr/>
        </p:nvSpPr>
        <p:spPr>
          <a:xfrm>
            <a:off x="250825" y="333375"/>
            <a:ext cx="1008063" cy="93503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/>
              <a:t>3</a:t>
            </a:r>
            <a:endParaRPr lang="pl-P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4808"/>
                </a:solidFill>
              </a:rPr>
              <a:t>Topics for E-nnovation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55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4808"/>
                </a:solidFill>
              </a:rPr>
              <a:t>Online habits</a:t>
            </a:r>
          </a:p>
        </p:txBody>
      </p:sp>
      <p:graphicFrame>
        <p:nvGraphicFramePr>
          <p:cNvPr id="10" name="Wykres 9"/>
          <p:cNvGraphicFramePr>
            <a:graphicFrameLocks/>
          </p:cNvGraphicFramePr>
          <p:nvPr/>
        </p:nvGraphicFramePr>
        <p:xfrm>
          <a:off x="971600" y="141277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0188" y="5157788"/>
            <a:ext cx="129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rgbClr val="FF4808"/>
                </a:solidFill>
              </a:rPr>
              <a:t>B2C </a:t>
            </a:r>
            <a:r>
              <a:rPr lang="pl-PL" dirty="0" err="1" smtClean="0">
                <a:solidFill>
                  <a:srgbClr val="FF4808"/>
                </a:solidFill>
              </a:rPr>
              <a:t>transformation</a:t>
            </a:r>
            <a:r>
              <a:rPr lang="pl-PL" dirty="0" smtClean="0">
                <a:solidFill>
                  <a:srgbClr val="FF4808"/>
                </a:solidFill>
              </a:rPr>
              <a:t> in CEE</a:t>
            </a:r>
            <a:endParaRPr lang="pl-PL" dirty="0">
              <a:solidFill>
                <a:srgbClr val="FF4808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375" y="2924175"/>
            <a:ext cx="5975350" cy="1441450"/>
          </a:xfrm>
        </p:spPr>
        <p:txBody>
          <a:bodyPr rtlCol="0">
            <a:noAutofit/>
          </a:bodyPr>
          <a:lstStyle/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>
                <a:solidFill>
                  <a:srgbClr val="1A75A1"/>
                </a:solidFill>
                <a:latin typeface="+mj-lt"/>
              </a:rPr>
              <a:t>7 500 000 000 PLN </a:t>
            </a:r>
            <a:endParaRPr lang="pl-PL" sz="4000" dirty="0" smtClean="0">
              <a:solidFill>
                <a:srgbClr val="1A75A1"/>
              </a:solidFill>
              <a:latin typeface="+mj-lt"/>
            </a:endParaRP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A75A1"/>
                </a:solidFill>
              </a:rPr>
              <a:t>Value of items sold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163638" y="4368800"/>
            <a:ext cx="3913187" cy="13636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dirty="0" smtClean="0">
                <a:solidFill>
                  <a:srgbClr val="1A75A1"/>
                </a:solidFill>
                <a:latin typeface="+mj-lt"/>
              </a:rPr>
              <a:t>281 000 000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dirty="0" err="1" smtClean="0">
                <a:solidFill>
                  <a:srgbClr val="1A75A1"/>
                </a:solidFill>
              </a:rPr>
              <a:t>Deals</a:t>
            </a:r>
            <a:r>
              <a:rPr lang="pl-PL" sz="2000" dirty="0" smtClean="0">
                <a:solidFill>
                  <a:srgbClr val="1A75A1"/>
                </a:solidFill>
              </a:rPr>
              <a:t> </a:t>
            </a:r>
            <a:r>
              <a:rPr lang="en-US" sz="2000" dirty="0" smtClean="0">
                <a:solidFill>
                  <a:srgbClr val="1A75A1"/>
                </a:solidFill>
              </a:rPr>
              <a:t>offered annually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165725" y="1916113"/>
            <a:ext cx="3582988" cy="9413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FF4808"/>
                </a:solidFill>
                <a:latin typeface="+mj-lt"/>
              </a:rPr>
              <a:t>87% </a:t>
            </a:r>
            <a:r>
              <a:rPr lang="en-US" sz="1800" dirty="0" smtClean="0">
                <a:solidFill>
                  <a:srgbClr val="FF4808"/>
                </a:solidFill>
              </a:rPr>
              <a:t>of all items are offered in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dirty="0" smtClean="0">
                <a:solidFill>
                  <a:srgbClr val="FF4808"/>
                </a:solidFill>
              </a:rPr>
              <a:t>F</a:t>
            </a:r>
            <a:r>
              <a:rPr lang="en-US" sz="1800" dirty="0" smtClean="0">
                <a:solidFill>
                  <a:srgbClr val="FF4808"/>
                </a:solidFill>
              </a:rPr>
              <a:t>ix price [Buy Now!]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508625" y="4437063"/>
            <a:ext cx="2363788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1A75A1"/>
                </a:solidFill>
                <a:latin typeface="+mj-lt"/>
              </a:rPr>
              <a:t>13 535 </a:t>
            </a:r>
            <a:r>
              <a:rPr lang="en-US" sz="2800" dirty="0" smtClean="0">
                <a:solidFill>
                  <a:srgbClr val="1A75A1"/>
                </a:solidFill>
                <a:latin typeface="+mj-lt"/>
              </a:rPr>
              <a:t>033</a:t>
            </a:r>
            <a:r>
              <a:rPr lang="pl-PL" sz="2800" dirty="0" smtClean="0">
                <a:solidFill>
                  <a:srgbClr val="1A75A1"/>
                </a:solidFill>
                <a:latin typeface="+mj-lt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1A75A1"/>
                </a:solidFill>
              </a:rPr>
              <a:t>Registered users</a:t>
            </a:r>
          </a:p>
        </p:txBody>
      </p:sp>
      <p:sp>
        <p:nvSpPr>
          <p:cNvPr id="48134" name="pole tekstowe 9"/>
          <p:cNvSpPr txBox="1">
            <a:spLocks noChangeArrowheads="1"/>
          </p:cNvSpPr>
          <p:nvPr/>
        </p:nvSpPr>
        <p:spPr bwMode="auto">
          <a:xfrm>
            <a:off x="6372225" y="5516563"/>
            <a:ext cx="25923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000" i="1"/>
              <a:t>Source: Allegro Group</a:t>
            </a:r>
            <a:endParaRPr lang="en-US" sz="1000" i="1"/>
          </a:p>
        </p:txBody>
      </p:sp>
      <p:sp>
        <p:nvSpPr>
          <p:cNvPr id="21" name="pole tekstowe 18"/>
          <p:cNvSpPr txBox="1"/>
          <p:nvPr/>
        </p:nvSpPr>
        <p:spPr>
          <a:xfrm>
            <a:off x="179388" y="1196975"/>
            <a:ext cx="15367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rgbClr val="1A75A1"/>
                </a:solidFill>
                <a:latin typeface="+mj-lt"/>
              </a:rPr>
              <a:t>In 2010:</a:t>
            </a:r>
            <a:endParaRPr lang="en-US" sz="2400" dirty="0">
              <a:solidFill>
                <a:srgbClr val="1A75A1"/>
              </a:solidFill>
              <a:latin typeface="+mj-lt"/>
            </a:endParaRPr>
          </a:p>
        </p:txBody>
      </p:sp>
      <p:pic>
        <p:nvPicPr>
          <p:cNvPr id="48136" name="Obraz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57338"/>
            <a:ext cx="33782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4808"/>
                </a:solidFill>
              </a:rPr>
              <a:t>Cools facts from Allegro</a:t>
            </a:r>
            <a:endParaRPr lang="pl-PL" smtClean="0">
              <a:solidFill>
                <a:srgbClr val="FF4808"/>
              </a:solidFill>
            </a:endParaRPr>
          </a:p>
        </p:txBody>
      </p:sp>
      <p:sp>
        <p:nvSpPr>
          <p:cNvPr id="49154" name="pole tekstowe 9"/>
          <p:cNvSpPr txBox="1">
            <a:spLocks noChangeArrowheads="1"/>
          </p:cNvSpPr>
          <p:nvPr/>
        </p:nvSpPr>
        <p:spPr bwMode="auto">
          <a:xfrm>
            <a:off x="6584950" y="5589588"/>
            <a:ext cx="25923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000" i="1"/>
              <a:t>Source: Allegro Group</a:t>
            </a:r>
            <a:endParaRPr lang="en-US" sz="1000" i="1"/>
          </a:p>
        </p:txBody>
      </p:sp>
      <p:pic>
        <p:nvPicPr>
          <p:cNvPr id="49155" name="Picture 2" descr="C:\Users\joanna.lempart\Documents\ennovation\all_iph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25" y="4586288"/>
            <a:ext cx="658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pole tekstowe 13"/>
          <p:cNvSpPr txBox="1">
            <a:spLocks noChangeArrowheads="1"/>
          </p:cNvSpPr>
          <p:nvPr/>
        </p:nvSpPr>
        <p:spPr bwMode="auto">
          <a:xfrm>
            <a:off x="3881438" y="4724400"/>
            <a:ext cx="1871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1A75A1"/>
                </a:solidFill>
              </a:rPr>
              <a:t>24 798 Iphones</a:t>
            </a:r>
            <a:endParaRPr lang="en-US">
              <a:solidFill>
                <a:srgbClr val="1A75A1"/>
              </a:solidFill>
            </a:endParaRPr>
          </a:p>
        </p:txBody>
      </p:sp>
      <p:sp>
        <p:nvSpPr>
          <p:cNvPr id="49157" name="pole tekstowe 14"/>
          <p:cNvSpPr txBox="1">
            <a:spLocks noChangeArrowheads="1"/>
          </p:cNvSpPr>
          <p:nvPr/>
        </p:nvSpPr>
        <p:spPr bwMode="auto">
          <a:xfrm>
            <a:off x="3840163" y="2339975"/>
            <a:ext cx="2128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1A75A1"/>
                </a:solidFill>
              </a:rPr>
              <a:t>215 115 Laptops</a:t>
            </a:r>
            <a:endParaRPr lang="en-US">
              <a:solidFill>
                <a:srgbClr val="1A75A1"/>
              </a:solidFill>
            </a:endParaRPr>
          </a:p>
        </p:txBody>
      </p:sp>
      <p:sp>
        <p:nvSpPr>
          <p:cNvPr id="49158" name="pole tekstowe 15"/>
          <p:cNvSpPr txBox="1">
            <a:spLocks noChangeArrowheads="1"/>
          </p:cNvSpPr>
          <p:nvPr/>
        </p:nvSpPr>
        <p:spPr bwMode="auto">
          <a:xfrm>
            <a:off x="3592513" y="3860800"/>
            <a:ext cx="2163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1A75A1"/>
                </a:solidFill>
              </a:rPr>
              <a:t>68 452</a:t>
            </a:r>
            <a:r>
              <a:rPr lang="pl-PL"/>
              <a:t> </a:t>
            </a:r>
            <a:r>
              <a:rPr lang="pl-PL">
                <a:solidFill>
                  <a:srgbClr val="1A75A1"/>
                </a:solidFill>
              </a:rPr>
              <a:t>Tv screens</a:t>
            </a:r>
            <a:endParaRPr lang="en-US">
              <a:solidFill>
                <a:srgbClr val="1A75A1"/>
              </a:solidFill>
            </a:endParaRPr>
          </a:p>
        </p:txBody>
      </p:sp>
      <p:sp>
        <p:nvSpPr>
          <p:cNvPr id="49159" name="pole tekstowe 17"/>
          <p:cNvSpPr txBox="1">
            <a:spLocks noChangeArrowheads="1"/>
          </p:cNvSpPr>
          <p:nvPr/>
        </p:nvSpPr>
        <p:spPr bwMode="auto">
          <a:xfrm>
            <a:off x="3713163" y="3068638"/>
            <a:ext cx="2389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1A75A1"/>
                </a:solidFill>
              </a:rPr>
              <a:t>200 305 Software</a:t>
            </a:r>
            <a:endParaRPr lang="en-US">
              <a:solidFill>
                <a:srgbClr val="1A75A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23850" y="1527175"/>
            <a:ext cx="1535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rgbClr val="1A75A1"/>
                </a:solidFill>
                <a:latin typeface="+mj-lt"/>
              </a:rPr>
              <a:t>In 2010:</a:t>
            </a:r>
            <a:endParaRPr lang="en-US" sz="2400" dirty="0">
              <a:solidFill>
                <a:srgbClr val="1A75A1"/>
              </a:solidFill>
              <a:latin typeface="+mj-lt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736975" y="5199063"/>
            <a:ext cx="19288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 err="1">
                <a:solidFill>
                  <a:srgbClr val="1A75A1"/>
                </a:solidFill>
                <a:latin typeface="+mj-lt"/>
              </a:rPr>
              <a:t>were</a:t>
            </a:r>
            <a:r>
              <a:rPr lang="pl-PL" sz="2400" dirty="0">
                <a:solidFill>
                  <a:srgbClr val="1A75A1"/>
                </a:solidFill>
                <a:latin typeface="+mj-lt"/>
              </a:rPr>
              <a:t> sold.</a:t>
            </a:r>
            <a:endParaRPr lang="en-US" sz="2400" dirty="0">
              <a:solidFill>
                <a:srgbClr val="1A75A1"/>
              </a:solidFill>
              <a:latin typeface="+mj-lt"/>
            </a:endParaRPr>
          </a:p>
        </p:txBody>
      </p:sp>
      <p:pic>
        <p:nvPicPr>
          <p:cNvPr id="49162" name="Picture 2" descr="C:\Users\joanna.lempart\Documents\ennovation\shutterstock_626676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8" y="2151063"/>
            <a:ext cx="103028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4" descr="C:\Users\joanna.lempart\Documents\ennovation\shutterstock_522813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8913" y="3790950"/>
            <a:ext cx="800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6" descr="C:\Users\joanna.lempart\Documents\ennovation\shutterstock_572387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2575" y="3038475"/>
            <a:ext cx="5699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4808"/>
                </a:solidFill>
              </a:rPr>
              <a:t>Cool facts from Allegro</a:t>
            </a:r>
          </a:p>
        </p:txBody>
      </p:sp>
      <p:sp>
        <p:nvSpPr>
          <p:cNvPr id="50178" name="pole tekstowe 18"/>
          <p:cNvSpPr txBox="1">
            <a:spLocks noChangeArrowheads="1"/>
          </p:cNvSpPr>
          <p:nvPr/>
        </p:nvSpPr>
        <p:spPr bwMode="auto">
          <a:xfrm>
            <a:off x="2055813" y="2262188"/>
            <a:ext cx="2128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1A75A1"/>
                </a:solidFill>
              </a:rPr>
              <a:t>3s a household accessory</a:t>
            </a:r>
            <a:endParaRPr lang="en-US">
              <a:solidFill>
                <a:srgbClr val="1A75A1"/>
              </a:solidFill>
            </a:endParaRPr>
          </a:p>
        </p:txBody>
      </p:sp>
      <p:sp>
        <p:nvSpPr>
          <p:cNvPr id="50179" name="pole tekstowe 19"/>
          <p:cNvSpPr txBox="1">
            <a:spLocks noChangeArrowheads="1"/>
          </p:cNvSpPr>
          <p:nvPr/>
        </p:nvSpPr>
        <p:spPr bwMode="auto">
          <a:xfrm>
            <a:off x="2074863" y="4365625"/>
            <a:ext cx="2130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1A75A1"/>
                </a:solidFill>
              </a:rPr>
              <a:t>4s a car part</a:t>
            </a:r>
            <a:endParaRPr lang="en-US">
              <a:solidFill>
                <a:srgbClr val="1A75A1"/>
              </a:solidFill>
            </a:endParaRPr>
          </a:p>
        </p:txBody>
      </p:sp>
      <p:sp>
        <p:nvSpPr>
          <p:cNvPr id="50180" name="pole tekstowe 20"/>
          <p:cNvSpPr txBox="1">
            <a:spLocks noChangeArrowheads="1"/>
          </p:cNvSpPr>
          <p:nvPr/>
        </p:nvSpPr>
        <p:spPr bwMode="auto">
          <a:xfrm>
            <a:off x="6043613" y="2262188"/>
            <a:ext cx="2128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1A75A1"/>
                </a:solidFill>
              </a:rPr>
              <a:t>4s a beauty product</a:t>
            </a:r>
            <a:endParaRPr lang="en-US">
              <a:solidFill>
                <a:srgbClr val="1A75A1"/>
              </a:solidFill>
            </a:endParaRPr>
          </a:p>
        </p:txBody>
      </p:sp>
      <p:sp>
        <p:nvSpPr>
          <p:cNvPr id="50181" name="pole tekstowe 21"/>
          <p:cNvSpPr txBox="1">
            <a:spLocks noChangeArrowheads="1"/>
          </p:cNvSpPr>
          <p:nvPr/>
        </p:nvSpPr>
        <p:spPr bwMode="auto">
          <a:xfrm>
            <a:off x="6043613" y="3357563"/>
            <a:ext cx="2128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1A75A1"/>
                </a:solidFill>
              </a:rPr>
              <a:t>4s a GSM accessory</a:t>
            </a:r>
            <a:endParaRPr lang="en-US">
              <a:solidFill>
                <a:srgbClr val="1A75A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0825" y="1393825"/>
            <a:ext cx="28019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 err="1">
                <a:solidFill>
                  <a:srgbClr val="1A75A1"/>
                </a:solidFill>
                <a:latin typeface="+mj-lt"/>
              </a:rPr>
              <a:t>Every</a:t>
            </a:r>
            <a:r>
              <a:rPr lang="pl-PL" sz="2800" dirty="0">
                <a:solidFill>
                  <a:srgbClr val="1A75A1"/>
                </a:solidFill>
                <a:latin typeface="+mj-lt"/>
              </a:rPr>
              <a:t>…</a:t>
            </a:r>
            <a:endParaRPr lang="en-US" sz="2800" dirty="0">
              <a:solidFill>
                <a:srgbClr val="1A75A1"/>
              </a:solidFill>
              <a:latin typeface="+mj-lt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6035675" y="4943475"/>
            <a:ext cx="24241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rgbClr val="1A75A1"/>
                </a:solidFill>
                <a:latin typeface="+mj-lt"/>
              </a:rPr>
              <a:t>…</a:t>
            </a:r>
            <a:r>
              <a:rPr lang="pl-PL" sz="3600" dirty="0" err="1">
                <a:solidFill>
                  <a:srgbClr val="1A75A1"/>
                </a:solidFill>
                <a:latin typeface="+mj-lt"/>
              </a:rPr>
              <a:t>is</a:t>
            </a:r>
            <a:r>
              <a:rPr lang="pl-PL" sz="3600" dirty="0">
                <a:solidFill>
                  <a:srgbClr val="1A75A1"/>
                </a:solidFill>
                <a:latin typeface="+mj-lt"/>
              </a:rPr>
              <a:t> sold.</a:t>
            </a:r>
            <a:endParaRPr lang="en-US" sz="3600" dirty="0">
              <a:solidFill>
                <a:srgbClr val="1A75A1"/>
              </a:solidFill>
              <a:latin typeface="+mj-lt"/>
            </a:endParaRPr>
          </a:p>
        </p:txBody>
      </p:sp>
      <p:sp>
        <p:nvSpPr>
          <p:cNvPr id="50184" name="pole tekstowe 24"/>
          <p:cNvSpPr txBox="1">
            <a:spLocks noChangeArrowheads="1"/>
          </p:cNvSpPr>
          <p:nvPr/>
        </p:nvSpPr>
        <p:spPr bwMode="auto">
          <a:xfrm>
            <a:off x="2055813" y="3357563"/>
            <a:ext cx="2128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1A75A1"/>
                </a:solidFill>
              </a:rPr>
              <a:t>3s a wedding invitation</a:t>
            </a:r>
            <a:endParaRPr lang="en-US">
              <a:solidFill>
                <a:srgbClr val="1A75A1"/>
              </a:solidFill>
            </a:endParaRPr>
          </a:p>
        </p:txBody>
      </p:sp>
      <p:sp>
        <p:nvSpPr>
          <p:cNvPr id="50185" name="pole tekstowe 25"/>
          <p:cNvSpPr txBox="1">
            <a:spLocks noChangeArrowheads="1"/>
          </p:cNvSpPr>
          <p:nvPr/>
        </p:nvSpPr>
        <p:spPr bwMode="auto">
          <a:xfrm>
            <a:off x="6043613" y="4298950"/>
            <a:ext cx="21288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1A75A1"/>
                </a:solidFill>
              </a:rPr>
              <a:t>28s a condom</a:t>
            </a:r>
            <a:endParaRPr lang="en-US">
              <a:solidFill>
                <a:srgbClr val="1A75A1"/>
              </a:solidFill>
            </a:endParaRPr>
          </a:p>
        </p:txBody>
      </p:sp>
      <p:pic>
        <p:nvPicPr>
          <p:cNvPr id="50186" name="Picture 2" descr="C:\Users\joanna.lempart\Documents\ennovation\shutterstock_848846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08200"/>
            <a:ext cx="7048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4" descr="C:\Users\joanna.lempart\Documents\ennovation\shutterstock_70681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3981450"/>
            <a:ext cx="12906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5" descr="C:\Users\joanna.lempart\Documents\ennovation\shutterstock_823563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8" y="3206750"/>
            <a:ext cx="13668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3" descr="C:\Users\joanna.lempart\Documents\ennovation\shutterstock_31051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027488"/>
            <a:ext cx="16240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3" descr="C:\Users\joanna.lempart\Documents\ennovation\shutterstock_161844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6475" y="2184400"/>
            <a:ext cx="1071563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5" descr="C:\Users\joanna.lempart\Documents\ennovation\shutterstock_538809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1075" y="3244850"/>
            <a:ext cx="10414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4808"/>
                </a:solidFill>
              </a:rPr>
              <a:t>Fashion is trendy</a:t>
            </a:r>
            <a:r>
              <a:rPr lang="pl-PL" smtClean="0">
                <a:solidFill>
                  <a:srgbClr val="FF4808"/>
                </a:solidFill>
              </a:rPr>
              <a:t>…</a:t>
            </a:r>
            <a:endParaRPr lang="en-US" smtClean="0">
              <a:solidFill>
                <a:srgbClr val="FF4808"/>
              </a:solidFill>
            </a:endParaRPr>
          </a:p>
        </p:txBody>
      </p:sp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0188" y="5157788"/>
            <a:ext cx="129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3" name="Wykres 2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p:oleObj spid="_x0000_s51203" r:id="rId4" imgW="6194073" imgH="4163929" progId="Excel.Chart.8">
              <p:embed/>
            </p:oleObj>
          </a:graphicData>
        </a:graphic>
      </p:graphicFrame>
      <p:sp>
        <p:nvSpPr>
          <p:cNvPr id="51204" name="pole tekstowe 18"/>
          <p:cNvSpPr txBox="1">
            <a:spLocks noChangeArrowheads="1"/>
          </p:cNvSpPr>
          <p:nvPr/>
        </p:nvSpPr>
        <p:spPr bwMode="auto">
          <a:xfrm>
            <a:off x="3419475" y="1196975"/>
            <a:ext cx="2128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solidFill>
                  <a:srgbClr val="1A75A1"/>
                </a:solidFill>
              </a:rPr>
              <a:t>Top categories</a:t>
            </a:r>
            <a:endParaRPr lang="en-US">
              <a:solidFill>
                <a:srgbClr val="1A75A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4808"/>
                </a:solidFill>
              </a:rPr>
              <a:t>Offline → Online</a:t>
            </a:r>
          </a:p>
        </p:txBody>
      </p:sp>
      <p:pic>
        <p:nvPicPr>
          <p:cNvPr id="52226" name="Obraz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24400"/>
            <a:ext cx="3073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141663"/>
            <a:ext cx="15621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Obraz 7"/>
          <p:cNvPicPr>
            <a:picLocks noChangeAspect="1"/>
          </p:cNvPicPr>
          <p:nvPr/>
        </p:nvPicPr>
        <p:blipFill>
          <a:blip r:embed="rId4"/>
          <a:srcRect l="4889" t="13564" r="5544" b="14676"/>
          <a:stretch>
            <a:fillRect/>
          </a:stretch>
        </p:blipFill>
        <p:spPr bwMode="auto">
          <a:xfrm>
            <a:off x="3824288" y="4876800"/>
            <a:ext cx="150018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Obraz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2379663"/>
            <a:ext cx="199231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Obraz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40175" y="1557338"/>
            <a:ext cx="1384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Obraz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2850" y="3694113"/>
            <a:ext cx="17383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Obraz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3535363"/>
            <a:ext cx="13731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Obraz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5375" y="4572000"/>
            <a:ext cx="2200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Obraz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1263" y="2225675"/>
            <a:ext cx="13763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Obraz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43663" y="1196975"/>
            <a:ext cx="1638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Obraz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89650" y="1995488"/>
            <a:ext cx="23701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Obraz 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15113" y="2754313"/>
            <a:ext cx="1320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3375"/>
            <a:ext cx="6992937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4808"/>
                </a:solidFill>
              </a:rPr>
              <a:t>Topics for E-nnovation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55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4808"/>
                </a:solidFill>
              </a:rPr>
              <a:t>Business Models</a:t>
            </a:r>
          </a:p>
        </p:txBody>
      </p:sp>
      <p:sp>
        <p:nvSpPr>
          <p:cNvPr id="5" name="Elipsa 4"/>
          <p:cNvSpPr/>
          <p:nvPr/>
        </p:nvSpPr>
        <p:spPr>
          <a:xfrm>
            <a:off x="1268413" y="1628775"/>
            <a:ext cx="1081087" cy="1079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3789363" y="1628775"/>
            <a:ext cx="1079500" cy="10795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6381750" y="1628775"/>
            <a:ext cx="1079500" cy="10795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456185"/>
          <a:ext cx="8229600" cy="60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 rot="20598390">
            <a:off x="1252538" y="2106613"/>
            <a:ext cx="1292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chemeClr val="bg1"/>
                </a:solidFill>
                <a:latin typeface="+mj-lt"/>
              </a:rPr>
              <a:t>C2C</a:t>
            </a:r>
            <a:endParaRPr lang="pl-PL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 rot="20598390">
            <a:off x="3790950" y="2106613"/>
            <a:ext cx="1292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chemeClr val="bg1"/>
                </a:solidFill>
                <a:latin typeface="+mj-lt"/>
              </a:rPr>
              <a:t>b</a:t>
            </a:r>
            <a:r>
              <a:rPr lang="pl-PL" sz="3600" dirty="0">
                <a:solidFill>
                  <a:schemeClr val="bg1"/>
                </a:solidFill>
                <a:latin typeface="+mj-lt"/>
              </a:rPr>
              <a:t>2C</a:t>
            </a:r>
            <a:endParaRPr lang="pl-PL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 rot="20598390">
            <a:off x="6365875" y="2106613"/>
            <a:ext cx="12906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chemeClr val="bg1"/>
                </a:solidFill>
                <a:latin typeface="+mj-lt"/>
              </a:rPr>
              <a:t>B2C</a:t>
            </a:r>
            <a:endParaRPr lang="pl-PL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417" name="Picture 6" descr="Obrazek 16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0100" y="3278188"/>
            <a:ext cx="66516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 descr="Obrazek 19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3068638"/>
            <a:ext cx="1612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logoTab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675" y="3916363"/>
            <a:ext cx="187166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1" descr="Obrazek 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6788" y="3527425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9963" y="4508500"/>
            <a:ext cx="12033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3667125"/>
            <a:ext cx="7889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3" descr="Obrazek 18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11413" y="4292600"/>
            <a:ext cx="17986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Obraz 4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03588" y="3683000"/>
            <a:ext cx="12985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Obraz 4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37038" y="4702175"/>
            <a:ext cx="1244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2"/>
          <p:cNvPicPr>
            <a:picLocks noChangeAspect="1" noChangeArrowheads="1"/>
          </p:cNvPicPr>
          <p:nvPr/>
        </p:nvPicPr>
        <p:blipFill>
          <a:blip r:embed="rId15"/>
          <a:srcRect l="16985" t="12689" r="68625" b="78770"/>
          <a:stretch>
            <a:fillRect/>
          </a:stretch>
        </p:blipFill>
        <p:spPr bwMode="auto">
          <a:xfrm>
            <a:off x="4643438" y="3068638"/>
            <a:ext cx="15954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183313" y="3160713"/>
            <a:ext cx="1428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4" descr="C:\Users\IIK\Documents\eCommerce\_Group\BD, BR, CM, etc\CM\CM 1103\image 6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61238" y="3452813"/>
            <a:ext cx="11906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Obraz 43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11863" y="3540125"/>
            <a:ext cx="1398587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Obraz 4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145213" y="4449763"/>
            <a:ext cx="89693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Obraz 53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235825" y="4292600"/>
            <a:ext cx="9937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Obraz 55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987675" y="3141663"/>
            <a:ext cx="1579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Obraz 56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500563" y="4005263"/>
            <a:ext cx="9842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11" descr="Obrazek 12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24075" y="5075238"/>
            <a:ext cx="219233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4808"/>
                </a:solidFill>
              </a:rPr>
              <a:t>What’s on sale?</a:t>
            </a:r>
          </a:p>
        </p:txBody>
      </p:sp>
      <p:pic>
        <p:nvPicPr>
          <p:cNvPr id="18434" name="Obraz 5" descr="Zrzut ekranu 2011-10-09 (godz. 19.45.40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249363"/>
            <a:ext cx="31623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Grupa 8"/>
          <p:cNvGrpSpPr>
            <a:grpSpLocks/>
          </p:cNvGrpSpPr>
          <p:nvPr/>
        </p:nvGrpSpPr>
        <p:grpSpPr bwMode="auto">
          <a:xfrm>
            <a:off x="5607050" y="3357563"/>
            <a:ext cx="1958975" cy="1689100"/>
            <a:chOff x="0" y="1118667"/>
            <a:chExt cx="1959941" cy="1689811"/>
          </a:xfrm>
        </p:grpSpPr>
        <p:sp>
          <p:nvSpPr>
            <p:cNvPr id="10" name="Sześciokąt 9"/>
            <p:cNvSpPr/>
            <p:nvPr/>
          </p:nvSpPr>
          <p:spPr>
            <a:xfrm>
              <a:off x="0" y="1118667"/>
              <a:ext cx="1959941" cy="168981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ześciokąt 4"/>
            <p:cNvSpPr/>
            <p:nvPr/>
          </p:nvSpPr>
          <p:spPr>
            <a:xfrm>
              <a:off x="303363" y="1380714"/>
              <a:ext cx="1353217" cy="116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22860" rIns="0" bIns="2286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/>
                <a:t>Digital content</a:t>
              </a:r>
              <a:endParaRPr lang="en-US" dirty="0"/>
            </a:p>
          </p:txBody>
        </p:sp>
      </p:grpSp>
      <p:grpSp>
        <p:nvGrpSpPr>
          <p:cNvPr id="18436" name="Grupa 11"/>
          <p:cNvGrpSpPr>
            <a:grpSpLocks/>
          </p:cNvGrpSpPr>
          <p:nvPr/>
        </p:nvGrpSpPr>
        <p:grpSpPr bwMode="auto">
          <a:xfrm>
            <a:off x="7189788" y="2459038"/>
            <a:ext cx="1960562" cy="1690687"/>
            <a:chOff x="3972512" y="1846961"/>
            <a:chExt cx="1959941" cy="1689811"/>
          </a:xfrm>
        </p:grpSpPr>
        <p:sp>
          <p:nvSpPr>
            <p:cNvPr id="13" name="Sześciokąt 12"/>
            <p:cNvSpPr/>
            <p:nvPr/>
          </p:nvSpPr>
          <p:spPr>
            <a:xfrm>
              <a:off x="3972512" y="1846961"/>
              <a:ext cx="1959941" cy="168981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ześciokąt 4"/>
            <p:cNvSpPr/>
            <p:nvPr/>
          </p:nvSpPr>
          <p:spPr>
            <a:xfrm>
              <a:off x="4277215" y="2135736"/>
              <a:ext cx="1350534" cy="1164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22860" rIns="0" bIns="2286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/>
                <a:t>Virtual goods &amp; services</a:t>
              </a:r>
              <a:endParaRPr lang="en-US" dirty="0"/>
            </a:p>
          </p:txBody>
        </p:sp>
      </p:grpSp>
      <p:grpSp>
        <p:nvGrpSpPr>
          <p:cNvPr id="18437" name="Grupa 14"/>
          <p:cNvGrpSpPr>
            <a:grpSpLocks/>
          </p:cNvGrpSpPr>
          <p:nvPr/>
        </p:nvGrpSpPr>
        <p:grpSpPr bwMode="auto">
          <a:xfrm>
            <a:off x="5591175" y="1595438"/>
            <a:ext cx="1958975" cy="1689100"/>
            <a:chOff x="5698971" y="504050"/>
            <a:chExt cx="1959941" cy="1689811"/>
          </a:xfrm>
        </p:grpSpPr>
        <p:sp>
          <p:nvSpPr>
            <p:cNvPr id="16" name="Sześciokąt 15"/>
            <p:cNvSpPr/>
            <p:nvPr/>
          </p:nvSpPr>
          <p:spPr>
            <a:xfrm>
              <a:off x="5698971" y="504050"/>
              <a:ext cx="1959941" cy="1689811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ześciokąt 4"/>
            <p:cNvSpPr/>
            <p:nvPr/>
          </p:nvSpPr>
          <p:spPr>
            <a:xfrm>
              <a:off x="6002334" y="766097"/>
              <a:ext cx="1353217" cy="1165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22860" rIns="0" bIns="2286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/>
                <a:t>Variety of Goods</a:t>
              </a:r>
              <a:endParaRPr lang="en-US" dirty="0"/>
            </a:p>
          </p:txBody>
        </p:sp>
      </p:grpSp>
      <p:pic>
        <p:nvPicPr>
          <p:cNvPr id="18438" name="Obraz 19" descr="Zrzut ekranu 2011-10-09 (godz. 23.02.50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565400"/>
            <a:ext cx="3073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Obraz1dopp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3919538"/>
          </a:xfrm>
          <a:prstGeom prst="rect">
            <a:avLst/>
          </a:prstGeom>
          <a:noFill/>
        </p:spPr>
      </p:pic>
      <p:sp>
        <p:nvSpPr>
          <p:cNvPr id="1945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4808"/>
                </a:solidFill>
              </a:rPr>
              <a:t>Follow the Consumer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979613" y="2852738"/>
            <a:ext cx="6192837" cy="2592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E-</a:t>
            </a:r>
            <a:endParaRPr lang="pl-PL" dirty="0"/>
          </a:p>
        </p:txBody>
      </p:sp>
      <p:sp>
        <p:nvSpPr>
          <p:cNvPr id="16" name="Owal 15"/>
          <p:cNvSpPr/>
          <p:nvPr/>
        </p:nvSpPr>
        <p:spPr>
          <a:xfrm>
            <a:off x="2339975" y="3141663"/>
            <a:ext cx="5040313" cy="19446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461" name="PoleTekstowe 12"/>
          <p:cNvSpPr txBox="1">
            <a:spLocks noChangeArrowheads="1"/>
          </p:cNvSpPr>
          <p:nvPr/>
        </p:nvSpPr>
        <p:spPr bwMode="auto">
          <a:xfrm>
            <a:off x="3149600" y="3429000"/>
            <a:ext cx="3711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4000" b="1">
                <a:solidFill>
                  <a:schemeClr val="bg1"/>
                </a:solidFill>
              </a:rPr>
              <a:t>E-COMMERCE</a:t>
            </a:r>
          </a:p>
          <a:p>
            <a:pPr algn="ctr"/>
            <a:r>
              <a:rPr lang="pl-PL" sz="4000" b="1">
                <a:solidFill>
                  <a:schemeClr val="bg1"/>
                </a:solidFill>
              </a:rPr>
              <a:t>VALUE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4808"/>
                </a:solidFill>
              </a:rPr>
              <a:t>How to act in E-commerce</a:t>
            </a:r>
            <a:endParaRPr lang="en-US" dirty="0">
              <a:solidFill>
                <a:srgbClr val="FF4808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8325" y="1412875"/>
            <a:ext cx="4906963" cy="35575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1A75A1"/>
                </a:solidFill>
              </a:rPr>
              <a:t>Customers’ </a:t>
            </a:r>
            <a:r>
              <a:rPr lang="pl-PL" sz="2400" b="1" dirty="0" smtClean="0">
                <a:solidFill>
                  <a:srgbClr val="1A75A1"/>
                </a:solidFill>
              </a:rPr>
              <a:t>d</a:t>
            </a:r>
            <a:r>
              <a:rPr lang="en-US" sz="2400" b="1" dirty="0" err="1" smtClean="0">
                <a:solidFill>
                  <a:srgbClr val="1A75A1"/>
                </a:solidFill>
              </a:rPr>
              <a:t>ecision</a:t>
            </a:r>
            <a:r>
              <a:rPr lang="en-US" sz="2400" b="1" dirty="0" smtClean="0">
                <a:solidFill>
                  <a:srgbClr val="1A75A1"/>
                </a:solidFill>
              </a:rPr>
              <a:t>-making process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1A75A1"/>
                </a:solidFill>
              </a:rPr>
              <a:t>Selection &amp; availability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1A75A1"/>
                </a:solidFill>
              </a:rPr>
              <a:t>Price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1A75A1"/>
                </a:solidFill>
              </a:rPr>
              <a:t>Trust / safety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solidFill>
                <a:srgbClr val="1A75A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9750" y="3860800"/>
            <a:ext cx="39243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1A75A1"/>
                </a:solidFill>
                <a:latin typeface="Arial" pitchFamily="34" charset="0"/>
              </a:rPr>
              <a:t>Transaction</a:t>
            </a:r>
            <a:endParaRPr lang="en-US" sz="2800" b="1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err="1">
                <a:solidFill>
                  <a:srgbClr val="1A75A1"/>
                </a:solidFill>
                <a:latin typeface="Arial" pitchFamily="34" charset="0"/>
              </a:rPr>
              <a:t>Fulfilment</a:t>
            </a:r>
            <a:r>
              <a:rPr lang="en-US" sz="2200" dirty="0">
                <a:solidFill>
                  <a:srgbClr val="1A75A1"/>
                </a:solidFill>
                <a:latin typeface="Arial" pitchFamily="34" charset="0"/>
              </a:rPr>
              <a:t> / delivery</a:t>
            </a:r>
            <a:endParaRPr lang="en-US" sz="2200" dirty="0">
              <a:solidFill>
                <a:srgbClr val="1A75A1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>
                <a:solidFill>
                  <a:srgbClr val="1A75A1"/>
                </a:solidFill>
                <a:latin typeface="Arial" pitchFamily="34" charset="0"/>
              </a:rPr>
              <a:t>Payment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>
                <a:solidFill>
                  <a:srgbClr val="1A75A1"/>
                </a:solidFill>
                <a:latin typeface="Arial" pitchFamily="34" charset="0"/>
              </a:rPr>
              <a:t>Customer Support </a:t>
            </a:r>
            <a:r>
              <a:rPr lang="en-US" sz="2200" dirty="0">
                <a:solidFill>
                  <a:srgbClr val="1A75A1"/>
                </a:solidFill>
                <a:latin typeface="Arial" pitchFamily="34" charset="0"/>
              </a:rPr>
              <a:t>Quality</a:t>
            </a:r>
            <a:endParaRPr lang="en-US" sz="2200" dirty="0">
              <a:solidFill>
                <a:srgbClr val="1A75A1"/>
              </a:solidFill>
              <a:latin typeface="Arial" pitchFamily="34" charset="0"/>
            </a:endParaRPr>
          </a:p>
        </p:txBody>
      </p:sp>
      <p:pic>
        <p:nvPicPr>
          <p:cNvPr id="20484" name="Obraz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7213" y="2205038"/>
            <a:ext cx="44529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4808"/>
                </a:solidFill>
              </a:rPr>
              <a:t>Topics for E-nnovation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55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1"/>
          <p:cNvSpPr>
            <a:spLocks noGrp="1"/>
          </p:cNvSpPr>
          <p:nvPr>
            <p:ph type="title"/>
          </p:nvPr>
        </p:nvSpPr>
        <p:spPr>
          <a:xfrm>
            <a:off x="806450" y="274638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4808"/>
                </a:solidFill>
              </a:rPr>
              <a:t>BRANDS ONLINE</a:t>
            </a:r>
          </a:p>
        </p:txBody>
      </p:sp>
      <p:sp>
        <p:nvSpPr>
          <p:cNvPr id="4" name="Owal 3"/>
          <p:cNvSpPr/>
          <p:nvPr/>
        </p:nvSpPr>
        <p:spPr>
          <a:xfrm>
            <a:off x="250825" y="333375"/>
            <a:ext cx="1008063" cy="93503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/>
              <a:t>1</a:t>
            </a:r>
            <a:endParaRPr lang="pl-PL" sz="4400" b="1" dirty="0"/>
          </a:p>
        </p:txBody>
      </p:sp>
      <p:pic>
        <p:nvPicPr>
          <p:cNvPr id="22531" name="Obraz 4" descr="Zrzut ekranu 2011-10-09 (godz. 19.31.00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7785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az 2" descr="Zrzut ekranu 2011-10-09 (godz. 19.27.25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05038"/>
            <a:ext cx="5437188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Obraz 6" descr="Zrzut ekranu 2011-10-09 (godz. 21.22.16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9600" y="3141663"/>
            <a:ext cx="318452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Niestandardowy 1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1055</Words>
  <Application>Microsoft Macintosh PowerPoint</Application>
  <PresentationFormat>On-screen Show (4:3)</PresentationFormat>
  <Paragraphs>206</Paragraphs>
  <Slides>29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Wingdings</vt:lpstr>
      <vt:lpstr>Motyw pakietu Office</vt:lpstr>
      <vt:lpstr>Wykres programu Microsoft Excel</vt:lpstr>
      <vt:lpstr>e-commerce trends</vt:lpstr>
      <vt:lpstr>Topics for E-nnovation</vt:lpstr>
      <vt:lpstr>Topics for E-nnovation</vt:lpstr>
      <vt:lpstr>Business Models</vt:lpstr>
      <vt:lpstr>What’s on sale?</vt:lpstr>
      <vt:lpstr>Follow the Consumer</vt:lpstr>
      <vt:lpstr>How to act in E-commerce</vt:lpstr>
      <vt:lpstr>Topics for E-nnovation</vt:lpstr>
      <vt:lpstr>BRANDS ONLINE</vt:lpstr>
      <vt:lpstr>Slide 10</vt:lpstr>
      <vt:lpstr>Online presence</vt:lpstr>
      <vt:lpstr>Slide 12</vt:lpstr>
      <vt:lpstr>“Social” customer care</vt:lpstr>
      <vt:lpstr>Lead generation</vt:lpstr>
      <vt:lpstr>Delivering e-transactions</vt:lpstr>
      <vt:lpstr>MOBILE EXPERIENCE</vt:lpstr>
      <vt:lpstr>Speed of transformation</vt:lpstr>
      <vt:lpstr>What is mobile commerce?</vt:lpstr>
      <vt:lpstr>Online &amp; Offline</vt:lpstr>
      <vt:lpstr>Payments… and trust</vt:lpstr>
      <vt:lpstr>Topics for E-nnovation</vt:lpstr>
      <vt:lpstr>Online habits</vt:lpstr>
      <vt:lpstr>B2C transformation in CEE</vt:lpstr>
      <vt:lpstr>Cools facts from Allegro</vt:lpstr>
      <vt:lpstr>Cool facts from Allegro</vt:lpstr>
      <vt:lpstr>Fashion is trendy…</vt:lpstr>
      <vt:lpstr>Offline → Online</vt:lpstr>
      <vt:lpstr>Slide 28</vt:lpstr>
      <vt:lpstr>Slide 29</vt:lpstr>
    </vt:vector>
  </TitlesOfParts>
  <Company>qxl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Trendy w e-commerce</dc:title>
  <dc:creator>Joanna Lempart</dc:creator>
  <cp:lastModifiedBy>konferencje2</cp:lastModifiedBy>
  <cp:revision>92</cp:revision>
  <dcterms:created xsi:type="dcterms:W3CDTF">2011-10-06T10:42:15Z</dcterms:created>
  <dcterms:modified xsi:type="dcterms:W3CDTF">2011-10-10T08:13:08Z</dcterms:modified>
</cp:coreProperties>
</file>