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4" r:id="rId2"/>
    <p:sldId id="269" r:id="rId3"/>
    <p:sldId id="258" r:id="rId4"/>
    <p:sldId id="271" r:id="rId5"/>
    <p:sldId id="272" r:id="rId6"/>
    <p:sldId id="270" r:id="rId7"/>
    <p:sldId id="299" r:id="rId8"/>
    <p:sldId id="262" r:id="rId9"/>
    <p:sldId id="297" r:id="rId10"/>
    <p:sldId id="298" r:id="rId11"/>
    <p:sldId id="256" r:id="rId12"/>
    <p:sldId id="273" r:id="rId13"/>
    <p:sldId id="296" r:id="rId14"/>
    <p:sldId id="274" r:id="rId15"/>
    <p:sldId id="275" r:id="rId16"/>
    <p:sldId id="279" r:id="rId17"/>
    <p:sldId id="276" r:id="rId18"/>
    <p:sldId id="277" r:id="rId19"/>
    <p:sldId id="280" r:id="rId20"/>
    <p:sldId id="282" r:id="rId21"/>
    <p:sldId id="283" r:id="rId22"/>
    <p:sldId id="292" r:id="rId23"/>
    <p:sldId id="286" r:id="rId24"/>
    <p:sldId id="287" r:id="rId25"/>
    <p:sldId id="288" r:id="rId26"/>
    <p:sldId id="290" r:id="rId27"/>
    <p:sldId id="291" r:id="rId28"/>
    <p:sldId id="294" r:id="rId29"/>
    <p:sldId id="289" r:id="rId30"/>
    <p:sldId id="295" r:id="rId31"/>
  </p:sldIdLst>
  <p:sldSz cx="10080625" cy="7559675"/>
  <p:notesSz cx="6888163" cy="100203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25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00" autoAdjust="0"/>
  </p:normalViewPr>
  <p:slideViewPr>
    <p:cSldViewPr>
      <p:cViewPr>
        <p:scale>
          <a:sx n="60" d="100"/>
          <a:sy n="60" d="100"/>
        </p:scale>
        <p:origin x="-702" y="-13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263" cy="500686"/>
          </a:xfrm>
          <a:prstGeom prst="rect">
            <a:avLst/>
          </a:prstGeom>
          <a:noFill/>
          <a:ln>
            <a:noFill/>
          </a:ln>
        </p:spPr>
        <p:txBody>
          <a:bodyPr vert="horz" lIns="83376" tIns="41688" rIns="83376" bIns="41688" compatLnSpc="0"/>
          <a:lstStyle/>
          <a:p>
            <a:pPr hangingPunct="0">
              <a:defRPr sz="1400"/>
            </a:pPr>
            <a:endParaRPr lang="pl-PL" sz="13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98868" y="0"/>
            <a:ext cx="2989263" cy="500686"/>
          </a:xfrm>
          <a:prstGeom prst="rect">
            <a:avLst/>
          </a:prstGeom>
          <a:noFill/>
          <a:ln>
            <a:noFill/>
          </a:ln>
        </p:spPr>
        <p:txBody>
          <a:bodyPr vert="horz" lIns="83376" tIns="41688" rIns="83376" bIns="41688" compatLnSpc="0"/>
          <a:lstStyle/>
          <a:p>
            <a:pPr algn="r" hangingPunct="0">
              <a:defRPr sz="1400"/>
            </a:pPr>
            <a:endParaRPr lang="pl-PL" sz="13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9519452"/>
            <a:ext cx="2989263" cy="500686"/>
          </a:xfrm>
          <a:prstGeom prst="rect">
            <a:avLst/>
          </a:prstGeom>
          <a:noFill/>
          <a:ln>
            <a:noFill/>
          </a:ln>
        </p:spPr>
        <p:txBody>
          <a:bodyPr vert="horz" lIns="83376" tIns="41688" rIns="83376" bIns="41688" anchor="b" compatLnSpc="0"/>
          <a:lstStyle/>
          <a:p>
            <a:pPr hangingPunct="0">
              <a:defRPr sz="1400"/>
            </a:pPr>
            <a:endParaRPr lang="pl-PL" sz="13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98868" y="9519452"/>
            <a:ext cx="2989263" cy="500686"/>
          </a:xfrm>
          <a:prstGeom prst="rect">
            <a:avLst/>
          </a:prstGeom>
          <a:noFill/>
          <a:ln>
            <a:noFill/>
          </a:ln>
        </p:spPr>
        <p:txBody>
          <a:bodyPr vert="horz" lIns="83376" tIns="41688" rIns="83376" bIns="41688" anchor="b" compatLnSpc="0"/>
          <a:lstStyle/>
          <a:p>
            <a:pPr algn="r" hangingPunct="0">
              <a:defRPr sz="1400"/>
            </a:pPr>
            <a:fld id="{64E2FD69-23E7-4D49-B501-9A7C13434C2C}" type="slidenum">
              <a:rPr/>
              <a:pPr algn="r" hangingPunct="0">
                <a:defRPr sz="1400"/>
              </a:pPr>
              <a:t>‹#›</a:t>
            </a:fld>
            <a:endParaRPr lang="pl-PL" sz="1300" dirty="0">
              <a:latin typeface="Arial" pitchFamily="18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62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688846" y="4759557"/>
            <a:ext cx="5510439" cy="4508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263" cy="500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l-PL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3898868" y="0"/>
            <a:ext cx="2989263" cy="500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l-PL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9519452"/>
            <a:ext cx="2989263" cy="500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pl-PL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3898868" y="9519452"/>
            <a:ext cx="2989263" cy="500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pl-PL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027623E-E998-4B08-B53D-D60F4957A7C8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268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923330"/>
          </a:xfrm>
        </p:spPr>
        <p:txBody>
          <a:bodyPr>
            <a:spAutoFit/>
          </a:bodyPr>
          <a:lstStyle/>
          <a:p>
            <a:r>
              <a:rPr lang="pl-PL" dirty="0" smtClean="0"/>
              <a:t>Wstęp</a:t>
            </a:r>
            <a:r>
              <a:rPr lang="pl-PL" baseline="0" dirty="0" smtClean="0"/>
              <a:t>: </a:t>
            </a:r>
          </a:p>
          <a:p>
            <a:endParaRPr lang="pl-PL" baseline="0" dirty="0" smtClean="0"/>
          </a:p>
          <a:p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8846" y="4759557"/>
            <a:ext cx="5510439" cy="307777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1081C8-9B14-47DE-BE87-DC43929039AD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620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A3FB4C-6D30-4191-B926-6DA8510CA0F4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194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4B31E2-3471-4646-BDD0-87E60604A9AC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6983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77CEE5-920F-4B2A-B4C5-7A3E2902285E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3861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4F4CC5-D2E9-4ABF-806C-D186D7682C5B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953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0AEF3B-36AC-4D6D-BD05-91DD7729CCA2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5702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D71E52-EFF2-406B-80F0-17975EFF21DC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051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2AC390-C8DD-4699-9810-406AA419D646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2325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03AA7A-4FD0-4ABE-9290-7C3864DF1BF7}" type="slidenum">
              <a:rPr/>
              <a:pPr lvl="0"/>
              <a:t>‹#›</a:t>
            </a:fld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1151880" y="1403573"/>
            <a:ext cx="8136904" cy="56166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68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78EA30-814F-4B70-98AF-D1B514508ADE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3101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69ED6-107C-4434-A1BF-2ACC4318DC34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7109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l-PL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l-PL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65F6B4D-5455-45D3-9B18-3129E3BE18A1}" type="slidenum">
              <a:rPr/>
              <a:pPr lvl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43200" y="21960"/>
            <a:ext cx="10079640" cy="75563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>
          <a:ln>
            <a:noFill/>
          </a:ln>
          <a:latin typeface="Arial" pitchFamily="18"/>
          <a:ea typeface="SimSun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l-PL" sz="3200" b="0" i="0" u="none" strike="noStrike" kern="1200">
          <a:ln>
            <a:noFill/>
          </a:ln>
          <a:latin typeface="Arial" pitchFamily="18"/>
          <a:ea typeface="SimSun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3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0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gif"/><Relationship Id="rId3" Type="http://schemas.openxmlformats.org/officeDocument/2006/relationships/image" Target="../media/image5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11" Type="http://schemas.openxmlformats.org/officeDocument/2006/relationships/image" Target="../media/image110.jpeg"/><Relationship Id="rId5" Type="http://schemas.openxmlformats.org/officeDocument/2006/relationships/image" Target="../media/image104.png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5.jpeg"/><Relationship Id="rId7" Type="http://schemas.openxmlformats.org/officeDocument/2006/relationships/image" Target="../media/image1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Stock_000001100466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9464" y="3089013"/>
            <a:ext cx="4703416" cy="306708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19831" y="1619597"/>
            <a:ext cx="9360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rgbClr val="E9256B"/>
                </a:solidFill>
              </a:rPr>
              <a:t>Jedna Europa </a:t>
            </a:r>
            <a:r>
              <a:rPr lang="pl-PL" sz="5400" dirty="0" smtClean="0">
                <a:solidFill>
                  <a:srgbClr val="E9256B"/>
                </a:solidFill>
              </a:rPr>
              <a:t>– setki </a:t>
            </a:r>
            <a:r>
              <a:rPr lang="pl-PL" sz="5400" dirty="0" smtClean="0">
                <a:solidFill>
                  <a:srgbClr val="E9256B"/>
                </a:solidFill>
              </a:rPr>
              <a:t>problemów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3200" dirty="0" smtClean="0"/>
              <a:t>Projektowanie</a:t>
            </a:r>
          </a:p>
          <a:p>
            <a:r>
              <a:rPr lang="pl-PL" sz="3200" dirty="0" smtClean="0"/>
              <a:t>pan-europejskiego</a:t>
            </a:r>
            <a:endParaRPr lang="pl-PL" sz="3200" dirty="0" smtClean="0"/>
          </a:p>
          <a:p>
            <a:r>
              <a:rPr lang="pl-PL" sz="3200" dirty="0" smtClean="0"/>
              <a:t>systemu e-commerce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416576" y="615610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Jarosław </a:t>
            </a:r>
            <a:r>
              <a:rPr lang="pl-PL" sz="2400" dirty="0" err="1" smtClean="0"/>
              <a:t>Walczuk</a:t>
            </a:r>
            <a:endParaRPr lang="pl-PL" sz="2400" dirty="0" smtClean="0"/>
          </a:p>
          <a:p>
            <a:r>
              <a:rPr lang="pl-PL" sz="2400" dirty="0" smtClean="0"/>
              <a:t>e-point </a:t>
            </a: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8640712" y="75550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Deutschland</a:t>
            </a:r>
            <a:endParaRPr lang="pl-PL" dirty="0"/>
          </a:p>
        </p:txBody>
      </p: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2760" y="1149370"/>
            <a:ext cx="903725" cy="54223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15776" y="755501"/>
            <a:ext cx="713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Projektowanie 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Niemcy wyzwania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Obraz 13" descr="q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792" y="1619597"/>
            <a:ext cx="3009900" cy="352425"/>
          </a:xfrm>
          <a:prstGeom prst="rect">
            <a:avLst/>
          </a:prstGeom>
        </p:spPr>
      </p:pic>
      <p:pic>
        <p:nvPicPr>
          <p:cNvPr id="15" name="Obraz 14" descr="quick_or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541" y="1987252"/>
            <a:ext cx="3876675" cy="35242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15776" y="2699717"/>
            <a:ext cx="7105650" cy="4104456"/>
            <a:chOff x="215776" y="2339677"/>
            <a:chExt cx="7105650" cy="4104456"/>
          </a:xfrm>
        </p:grpSpPr>
        <p:pic>
          <p:nvPicPr>
            <p:cNvPr id="11" name="Obraz 10" descr="cart-004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784" y="2339677"/>
              <a:ext cx="7010400" cy="1219200"/>
            </a:xfrm>
            <a:prstGeom prst="rect">
              <a:avLst/>
            </a:prstGeom>
          </p:spPr>
        </p:pic>
        <p:pic>
          <p:nvPicPr>
            <p:cNvPr id="18" name="Obraz 17" descr="loc4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635" y="3563813"/>
              <a:ext cx="7019925" cy="1333500"/>
            </a:xfrm>
            <a:prstGeom prst="rect">
              <a:avLst/>
            </a:prstGeom>
          </p:spPr>
        </p:pic>
        <p:pic>
          <p:nvPicPr>
            <p:cNvPr id="19" name="Obraz 18" descr="loc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776" y="4853458"/>
              <a:ext cx="7105650" cy="1590675"/>
            </a:xfrm>
            <a:prstGeom prst="rect">
              <a:avLst/>
            </a:prstGeom>
          </p:spPr>
        </p:pic>
      </p:grpSp>
      <p:sp>
        <p:nvSpPr>
          <p:cNvPr id="21" name="Prostokąt 20"/>
          <p:cNvSpPr/>
          <p:nvPr/>
        </p:nvSpPr>
        <p:spPr>
          <a:xfrm>
            <a:off x="143768" y="1547589"/>
            <a:ext cx="21602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8568704" y="8995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Magyarország</a:t>
            </a:r>
            <a:endParaRPr lang="pl-PL" dirty="0"/>
          </a:p>
        </p:txBody>
      </p: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1111" y="1307554"/>
            <a:ext cx="1047753" cy="528067"/>
          </a:xfrm>
          <a:prstGeom prst="rect">
            <a:avLst/>
          </a:prstGeom>
          <a:effectLst>
            <a:outerShdw blurRad="50800" dist="38100" dir="39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 descr="online_orban-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8997" y="2223254"/>
            <a:ext cx="2795851" cy="31407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49221" y="755501"/>
            <a:ext cx="6663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Projektowanie – 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imię 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nazwisko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143768" y="2253257"/>
            <a:ext cx="7581875" cy="4306714"/>
            <a:chOff x="143768" y="2253257"/>
            <a:chExt cx="7581875" cy="4306714"/>
          </a:xfrm>
        </p:grpSpPr>
        <p:pic>
          <p:nvPicPr>
            <p:cNvPr id="9" name="Obraz 8" descr="orb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0152" y="2253257"/>
              <a:ext cx="2752381" cy="590476"/>
            </a:xfrm>
            <a:prstGeom prst="rect">
              <a:avLst/>
            </a:prstGeom>
          </p:spPr>
        </p:pic>
        <p:pic>
          <p:nvPicPr>
            <p:cNvPr id="10" name="Obraz 9" descr="nazwisk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768" y="2267669"/>
              <a:ext cx="1800200" cy="3072953"/>
            </a:xfrm>
            <a:prstGeom prst="rect">
              <a:avLst/>
            </a:prstGeom>
          </p:spPr>
        </p:pic>
        <p:pic>
          <p:nvPicPr>
            <p:cNvPr id="11" name="Obraz 10" descr="merke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4012" y="2843733"/>
              <a:ext cx="2990476" cy="609524"/>
            </a:xfrm>
            <a:prstGeom prst="rect">
              <a:avLst/>
            </a:prstGeom>
          </p:spPr>
        </p:pic>
        <p:pic>
          <p:nvPicPr>
            <p:cNvPr id="14" name="Obraz 13" descr="cart-005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3968" y="3995861"/>
              <a:ext cx="5048250" cy="1333500"/>
            </a:xfrm>
            <a:prstGeom prst="rect">
              <a:avLst/>
            </a:prstGeom>
          </p:spPr>
        </p:pic>
        <p:pic>
          <p:nvPicPr>
            <p:cNvPr id="15" name="Obraz 14" descr="cart-0057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43968" y="5436021"/>
              <a:ext cx="5781675" cy="11239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137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15776" y="755501"/>
            <a:ext cx="7774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Projektowanie – Języki , Tłumaczenie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Obraz 31" descr="cart-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1880" y="1619597"/>
            <a:ext cx="7416824" cy="5429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15776" y="755501"/>
            <a:ext cx="7774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Projektowanie – Języki , Tłumaczenie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Obraz 6" descr="cart-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0367" y="1403573"/>
            <a:ext cx="6962313" cy="5544615"/>
          </a:xfrm>
          <a:prstGeom prst="rect">
            <a:avLst/>
          </a:prstGeom>
        </p:spPr>
      </p:pic>
      <p:pic>
        <p:nvPicPr>
          <p:cNvPr id="8" name="Obraz 7" descr="125px-Flag_of_Hungary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5137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15776" y="755501"/>
            <a:ext cx="5513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Projektowanie – 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narzędzia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Obraz 8" descr="amwayrussia-formbuil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35621"/>
            <a:ext cx="8005135" cy="5184576"/>
          </a:xfrm>
          <a:prstGeom prst="rect">
            <a:avLst/>
          </a:prstGeom>
        </p:spPr>
      </p:pic>
      <p:pic>
        <p:nvPicPr>
          <p:cNvPr id="11" name="Obraz 10" descr="russiaActiveFor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8809" y="2195661"/>
            <a:ext cx="5171816" cy="4715942"/>
          </a:xfrm>
          <a:prstGeom prst="rect">
            <a:avLst/>
          </a:prstGeom>
        </p:spPr>
      </p:pic>
      <p:pic>
        <p:nvPicPr>
          <p:cNvPr id="12" name="Obraz 11" descr="125px-Flag_of_Hungary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05137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272858" y="755501"/>
            <a:ext cx="512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Języki / Grupa docelowa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15776" y="1619597"/>
            <a:ext cx="9544119" cy="648072"/>
            <a:chOff x="719832" y="2051645"/>
            <a:chExt cx="9040063" cy="648072"/>
          </a:xfrm>
        </p:grpSpPr>
        <p:grpSp>
          <p:nvGrpSpPr>
            <p:cNvPr id="19" name="Grupa 18"/>
            <p:cNvGrpSpPr/>
            <p:nvPr/>
          </p:nvGrpSpPr>
          <p:grpSpPr>
            <a:xfrm>
              <a:off x="7632600" y="2051645"/>
              <a:ext cx="2127295" cy="648072"/>
              <a:chOff x="7632600" y="851519"/>
              <a:chExt cx="2127295" cy="648072"/>
            </a:xfrm>
          </p:grpSpPr>
          <p:sp>
            <p:nvSpPr>
              <p:cNvPr id="5" name="pole tekstowe 4"/>
              <p:cNvSpPr txBox="1"/>
              <p:nvPr/>
            </p:nvSpPr>
            <p:spPr>
              <a:xfrm>
                <a:off x="7632600" y="851519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z-Cyrl-AZ" i="1" dirty="0" smtClean="0"/>
                  <a:t>Україна</a:t>
                </a:r>
                <a:r>
                  <a:rPr lang="az-Cyrl-AZ" dirty="0" smtClean="0"/>
                  <a:t> Украина</a:t>
                </a:r>
                <a:endParaRPr lang="pl-PL" dirty="0"/>
              </a:p>
            </p:txBody>
          </p:sp>
          <p:pic>
            <p:nvPicPr>
              <p:cNvPr id="6" name="Obraz 5" descr="125px-Flag_of_Hungary.svg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856170" y="899517"/>
                <a:ext cx="903725" cy="600074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</p:pic>
        </p:grpSp>
        <p:sp>
          <p:nvSpPr>
            <p:cNvPr id="14" name="pole tekstowe 13"/>
            <p:cNvSpPr txBox="1"/>
            <p:nvPr/>
          </p:nvSpPr>
          <p:spPr>
            <a:xfrm>
              <a:off x="719832" y="2123653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Ukraina:  ukraiński , rosyjski </a:t>
              </a:r>
              <a:endParaRPr lang="pl-PL" sz="2400" dirty="0"/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215776" y="2627709"/>
            <a:ext cx="9544119" cy="923330"/>
            <a:chOff x="719832" y="3360563"/>
            <a:chExt cx="9040063" cy="923330"/>
          </a:xfrm>
        </p:grpSpPr>
        <p:grpSp>
          <p:nvGrpSpPr>
            <p:cNvPr id="17" name="Grupa 16"/>
            <p:cNvGrpSpPr/>
            <p:nvPr/>
          </p:nvGrpSpPr>
          <p:grpSpPr>
            <a:xfrm>
              <a:off x="6552480" y="3360563"/>
              <a:ext cx="3207415" cy="923330"/>
              <a:chOff x="6552480" y="2568475"/>
              <a:chExt cx="3207415" cy="923330"/>
            </a:xfrm>
          </p:grpSpPr>
          <p:sp>
            <p:nvSpPr>
              <p:cNvPr id="8" name="pole tekstowe 7"/>
              <p:cNvSpPr txBox="1"/>
              <p:nvPr/>
            </p:nvSpPr>
            <p:spPr>
              <a:xfrm>
                <a:off x="6552480" y="2568475"/>
                <a:ext cx="23042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err="1" smtClean="0"/>
                  <a:t>Koninkrijk</a:t>
                </a:r>
                <a:r>
                  <a:rPr lang="pl-PL" i="1" dirty="0" smtClean="0"/>
                  <a:t> </a:t>
                </a:r>
                <a:r>
                  <a:rPr lang="pl-PL" i="1" dirty="0" err="1" smtClean="0"/>
                  <a:t>België</a:t>
                </a:r>
                <a:r>
                  <a:rPr lang="pl-PL" i="1" dirty="0" smtClean="0"/>
                  <a:t> </a:t>
                </a:r>
                <a:r>
                  <a:rPr lang="pl-PL" i="1" dirty="0" err="1" smtClean="0"/>
                  <a:t>Royaume</a:t>
                </a:r>
                <a:r>
                  <a:rPr lang="pl-PL" i="1" dirty="0" smtClean="0"/>
                  <a:t> de </a:t>
                </a:r>
                <a:r>
                  <a:rPr lang="pl-PL" i="1" dirty="0" err="1" smtClean="0"/>
                  <a:t>Belgique</a:t>
                </a:r>
                <a:r>
                  <a:rPr lang="pl-PL" dirty="0" smtClean="0"/>
                  <a:t>, </a:t>
                </a:r>
                <a:r>
                  <a:rPr lang="pl-PL" i="1" dirty="0" err="1" smtClean="0"/>
                  <a:t>Königreich</a:t>
                </a:r>
                <a:r>
                  <a:rPr lang="pl-PL" i="1" dirty="0" smtClean="0"/>
                  <a:t> </a:t>
                </a:r>
                <a:r>
                  <a:rPr lang="pl-PL" i="1" dirty="0" err="1" smtClean="0"/>
                  <a:t>Belgien</a:t>
                </a:r>
                <a:endParaRPr lang="pl-PL" dirty="0"/>
              </a:p>
            </p:txBody>
          </p:sp>
          <p:pic>
            <p:nvPicPr>
              <p:cNvPr id="9" name="Obraz 8" descr="125px-Flag_of_Hungary.svg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56170" y="2747716"/>
                <a:ext cx="903725" cy="600073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</p:pic>
        </p:grpSp>
        <p:sp>
          <p:nvSpPr>
            <p:cNvPr id="15" name="pole tekstowe 14"/>
            <p:cNvSpPr txBox="1"/>
            <p:nvPr/>
          </p:nvSpPr>
          <p:spPr>
            <a:xfrm>
              <a:off x="719832" y="3419797"/>
              <a:ext cx="5760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Belgia: niderlandzki, niemiecki, francuski, 	 	 waloński?</a:t>
              </a:r>
              <a:endParaRPr lang="pl-PL" sz="2400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215776" y="3851845"/>
            <a:ext cx="9505056" cy="923330"/>
            <a:chOff x="719832" y="5003973"/>
            <a:chExt cx="8888237" cy="923330"/>
          </a:xfrm>
        </p:grpSpPr>
        <p:sp>
          <p:nvSpPr>
            <p:cNvPr id="10" name="pole tekstowe 9"/>
            <p:cNvSpPr txBox="1"/>
            <p:nvPr/>
          </p:nvSpPr>
          <p:spPr>
            <a:xfrm>
              <a:off x="5688384" y="5003973"/>
              <a:ext cx="35283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/>
                <a:t>Schweiz</a:t>
              </a:r>
              <a:r>
                <a:rPr lang="de-DE" dirty="0" smtClean="0"/>
                <a:t>, </a:t>
              </a:r>
              <a:endParaRPr lang="pl-PL" dirty="0" smtClean="0"/>
            </a:p>
            <a:p>
              <a:r>
                <a:rPr lang="de-DE" i="1" dirty="0" err="1" smtClean="0"/>
                <a:t>Confoederatio</a:t>
              </a:r>
              <a:r>
                <a:rPr lang="de-DE" i="1" dirty="0" smtClean="0"/>
                <a:t> </a:t>
              </a:r>
              <a:r>
                <a:rPr lang="de-DE" i="1" dirty="0" err="1" smtClean="0"/>
                <a:t>Helvetica</a:t>
              </a:r>
              <a:r>
                <a:rPr lang="de-DE" dirty="0" smtClean="0"/>
                <a:t>,</a:t>
              </a:r>
              <a:endParaRPr lang="pl-PL" dirty="0" smtClean="0"/>
            </a:p>
            <a:p>
              <a:r>
                <a:rPr lang="de-DE" i="1" dirty="0" smtClean="0"/>
                <a:t>Schweizerische Eidgenossenschaft</a:t>
              </a:r>
              <a:endParaRPr lang="pl-PL" dirty="0"/>
            </a:p>
          </p:txBody>
        </p:sp>
        <p:pic>
          <p:nvPicPr>
            <p:cNvPr id="11" name="Obraz 10" descr="125px-Flag_of_Hungary.sv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7995" y="5195987"/>
              <a:ext cx="600074" cy="600074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  <p:sp>
          <p:nvSpPr>
            <p:cNvPr id="16" name="pole tekstowe 15"/>
            <p:cNvSpPr txBox="1"/>
            <p:nvPr/>
          </p:nvSpPr>
          <p:spPr>
            <a:xfrm>
              <a:off x="719832" y="5219997"/>
              <a:ext cx="5616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Szwajcaria: niemiecki, francuski, włoski</a:t>
              </a:r>
              <a:endParaRPr lang="pl-PL" sz="2400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359792" y="5292005"/>
            <a:ext cx="9400103" cy="600073"/>
            <a:chOff x="359792" y="6204099"/>
            <a:chExt cx="9400103" cy="600073"/>
          </a:xfrm>
        </p:grpSpPr>
        <p:sp>
          <p:nvSpPr>
            <p:cNvPr id="12" name="pole tekstowe 11"/>
            <p:cNvSpPr txBox="1"/>
            <p:nvPr/>
          </p:nvSpPr>
          <p:spPr>
            <a:xfrm>
              <a:off x="6552480" y="6290825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err="1" smtClean="0"/>
                <a:t>République</a:t>
              </a:r>
              <a:r>
                <a:rPr lang="pl-PL" i="1" dirty="0" smtClean="0"/>
                <a:t> </a:t>
              </a:r>
              <a:r>
                <a:rPr lang="pl-PL" i="1" dirty="0" err="1" smtClean="0"/>
                <a:t>française</a:t>
              </a:r>
              <a:endParaRPr lang="pl-PL" dirty="0"/>
            </a:p>
          </p:txBody>
        </p:sp>
        <p:pic>
          <p:nvPicPr>
            <p:cNvPr id="13" name="Obraz 12" descr="125px-Flag_of_Hungary.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6170" y="6204099"/>
              <a:ext cx="903725" cy="600073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  <p:sp>
          <p:nvSpPr>
            <p:cNvPr id="18" name="pole tekstowe 17"/>
            <p:cNvSpPr txBox="1"/>
            <p:nvPr/>
          </p:nvSpPr>
          <p:spPr>
            <a:xfrm>
              <a:off x="359792" y="6270500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Francja: francuski, arabski?</a:t>
              </a:r>
              <a:endParaRPr lang="pl-PL" sz="2400" dirty="0"/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359792" y="6161011"/>
            <a:ext cx="9400103" cy="542235"/>
            <a:chOff x="863848" y="6233018"/>
            <a:chExt cx="8896047" cy="542235"/>
          </a:xfrm>
        </p:grpSpPr>
        <p:sp>
          <p:nvSpPr>
            <p:cNvPr id="25" name="pole tekstowe 24"/>
            <p:cNvSpPr txBox="1"/>
            <p:nvPr/>
          </p:nvSpPr>
          <p:spPr>
            <a:xfrm>
              <a:off x="7474084" y="6290825"/>
              <a:ext cx="1262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err="1" smtClean="0"/>
                <a:t>Deutschland</a:t>
              </a:r>
              <a:endParaRPr lang="pl-PL" dirty="0"/>
            </a:p>
          </p:txBody>
        </p:sp>
        <p:pic>
          <p:nvPicPr>
            <p:cNvPr id="26" name="Obraz 25" descr="125px-Flag_of_Hungary.sv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56170" y="6233018"/>
              <a:ext cx="903725" cy="542235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  <p:sp>
          <p:nvSpPr>
            <p:cNvPr id="27" name="pole tekstowe 26"/>
            <p:cNvSpPr txBox="1"/>
            <p:nvPr/>
          </p:nvSpPr>
          <p:spPr>
            <a:xfrm>
              <a:off x="863848" y="6270500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Niemcy: niemiecki, turecki?</a:t>
              </a:r>
              <a:endParaRPr lang="pl-PL" sz="2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287784" y="755501"/>
            <a:ext cx="5786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Języki / Kodowanie (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UTF-8)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47824" y="3203773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Усе, що ви побачите після його використання – це духовка, що сяє чистотою</a:t>
            </a:r>
            <a:r>
              <a:rPr lang="pl-PL" sz="2400" dirty="0" smtClean="0"/>
              <a:t>….</a:t>
            </a:r>
            <a:endParaRPr lang="pl-PL" sz="2400" dirty="0"/>
          </a:p>
        </p:txBody>
      </p:sp>
      <p:grpSp>
        <p:nvGrpSpPr>
          <p:cNvPr id="17" name="Grupa 19"/>
          <p:cNvGrpSpPr/>
          <p:nvPr/>
        </p:nvGrpSpPr>
        <p:grpSpPr>
          <a:xfrm>
            <a:off x="719832" y="4415135"/>
            <a:ext cx="9040062" cy="1200329"/>
            <a:chOff x="719832" y="3419797"/>
            <a:chExt cx="9040062" cy="1200329"/>
          </a:xfrm>
        </p:grpSpPr>
        <p:grpSp>
          <p:nvGrpSpPr>
            <p:cNvPr id="19" name="Grupa 16"/>
            <p:cNvGrpSpPr/>
            <p:nvPr/>
          </p:nvGrpSpPr>
          <p:grpSpPr>
            <a:xfrm>
              <a:off x="7704608" y="3539804"/>
              <a:ext cx="2055286" cy="600073"/>
              <a:chOff x="7704608" y="2747716"/>
              <a:chExt cx="2055286" cy="600073"/>
            </a:xfrm>
          </p:grpSpPr>
          <p:sp>
            <p:nvSpPr>
              <p:cNvPr id="8" name="pole tekstowe 7"/>
              <p:cNvSpPr txBox="1"/>
              <p:nvPr/>
            </p:nvSpPr>
            <p:spPr>
              <a:xfrm>
                <a:off x="7704608" y="285650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err="1" smtClean="0"/>
                  <a:t>Türkiye</a:t>
                </a:r>
                <a:endParaRPr lang="pl-PL" dirty="0"/>
              </a:p>
            </p:txBody>
          </p:sp>
          <p:pic>
            <p:nvPicPr>
              <p:cNvPr id="9" name="Obraz 8" descr="125px-Flag_of_Hungary.svg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856170" y="2747716"/>
                <a:ext cx="903724" cy="600073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</p:pic>
        </p:grpSp>
        <p:sp>
          <p:nvSpPr>
            <p:cNvPr id="15" name="pole tekstowe 14"/>
            <p:cNvSpPr txBox="1"/>
            <p:nvPr/>
          </p:nvSpPr>
          <p:spPr>
            <a:xfrm>
              <a:off x="719832" y="3419797"/>
              <a:ext cx="67687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Her </a:t>
              </a:r>
              <a:r>
                <a:rPr lang="pl-PL" sz="2400" dirty="0" err="1" smtClean="0"/>
                <a:t>zaman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ardında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temiz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bir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fırın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bırakır</a:t>
              </a:r>
              <a:r>
                <a:rPr lang="pl-PL" sz="2400" dirty="0" smtClean="0"/>
                <a:t>!</a:t>
              </a:r>
            </a:p>
            <a:p>
              <a:r>
                <a:rPr lang="pl-PL" sz="2400" dirty="0" err="1" smtClean="0"/>
                <a:t>Fırın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temizliğini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güçleştiren</a:t>
              </a:r>
              <a:r>
                <a:rPr lang="pl-PL" sz="2400" dirty="0" smtClean="0"/>
                <a:t>, </a:t>
              </a:r>
              <a:r>
                <a:rPr lang="pl-PL" sz="2400" dirty="0" err="1" smtClean="0"/>
                <a:t>temizlenmesi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çok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zor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yağ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ve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şeker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lekelerinde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güçlü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etki</a:t>
              </a:r>
              <a:r>
                <a:rPr lang="pl-PL" sz="2400" dirty="0" smtClean="0"/>
                <a:t>.</a:t>
              </a:r>
              <a:endParaRPr lang="pl-PL" sz="2400" dirty="0"/>
            </a:p>
          </p:txBody>
        </p:sp>
      </p:grpSp>
      <p:grpSp>
        <p:nvGrpSpPr>
          <p:cNvPr id="22" name="Grupa 23"/>
          <p:cNvGrpSpPr/>
          <p:nvPr/>
        </p:nvGrpSpPr>
        <p:grpSpPr>
          <a:xfrm>
            <a:off x="719832" y="5977559"/>
            <a:ext cx="9001000" cy="830997"/>
            <a:chOff x="758895" y="6270500"/>
            <a:chExt cx="9001000" cy="830997"/>
          </a:xfrm>
        </p:grpSpPr>
        <p:sp>
          <p:nvSpPr>
            <p:cNvPr id="25" name="pole tekstowe 24"/>
            <p:cNvSpPr txBox="1"/>
            <p:nvPr/>
          </p:nvSpPr>
          <p:spPr>
            <a:xfrm>
              <a:off x="7848624" y="6305026"/>
              <a:ext cx="1407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Hrvatska</a:t>
              </a:r>
              <a:endParaRPr lang="pl-PL" dirty="0"/>
            </a:p>
          </p:txBody>
        </p:sp>
        <p:pic>
          <p:nvPicPr>
            <p:cNvPr id="26" name="Obraz 25" descr="125px-Flag_of_Hungary.sv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6170" y="6276397"/>
              <a:ext cx="903725" cy="455477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  <p:sp>
          <p:nvSpPr>
            <p:cNvPr id="27" name="pole tekstowe 26"/>
            <p:cNvSpPr txBox="1"/>
            <p:nvPr/>
          </p:nvSpPr>
          <p:spPr>
            <a:xfrm>
              <a:off x="758895" y="6270500"/>
              <a:ext cx="6984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Ono </a:t>
              </a:r>
              <a:r>
                <a:rPr lang="pl-PL" sz="2400" dirty="0" err="1" smtClean="0"/>
                <a:t>što</a:t>
              </a:r>
              <a:r>
                <a:rPr lang="pl-PL" sz="2400" dirty="0" smtClean="0"/>
                <a:t> ostaje je </a:t>
              </a:r>
              <a:r>
                <a:rPr lang="pl-PL" sz="2400" dirty="0" err="1" smtClean="0"/>
                <a:t>čista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pećnica</a:t>
              </a:r>
              <a:r>
                <a:rPr lang="pl-PL" sz="2400" dirty="0" smtClean="0"/>
                <a:t>! </a:t>
              </a:r>
            </a:p>
            <a:p>
              <a:r>
                <a:rPr lang="pl-PL" sz="2400" dirty="0" err="1" smtClean="0"/>
                <a:t>Učinkovito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sredstvo</a:t>
              </a:r>
              <a:r>
                <a:rPr lang="pl-PL" sz="2400" dirty="0" smtClean="0"/>
                <a:t> za </a:t>
              </a:r>
              <a:r>
                <a:rPr lang="pl-PL" sz="2400" dirty="0" err="1" smtClean="0"/>
                <a:t>uklanjanje</a:t>
              </a:r>
              <a:r>
                <a:rPr lang="pl-PL" sz="2400" dirty="0" smtClean="0"/>
                <a:t> "</a:t>
              </a:r>
              <a:r>
                <a:rPr lang="pl-PL" sz="2400" dirty="0" err="1" smtClean="0"/>
                <a:t>nemogućih</a:t>
              </a:r>
              <a:r>
                <a:rPr lang="pl-PL" sz="2400" dirty="0" smtClean="0"/>
                <a:t>" </a:t>
              </a:r>
              <a:r>
                <a:rPr lang="pl-PL" sz="2400" dirty="0" err="1" smtClean="0"/>
                <a:t>mrlja</a:t>
              </a:r>
              <a:r>
                <a:rPr lang="pl-PL" sz="2400" dirty="0" smtClean="0"/>
                <a:t>….</a:t>
              </a:r>
              <a:endParaRPr lang="pl-PL" sz="2400" dirty="0"/>
            </a:p>
          </p:txBody>
        </p:sp>
      </p:grpSp>
      <p:sp>
        <p:nvSpPr>
          <p:cNvPr id="28" name="pole tekstowe 27"/>
          <p:cNvSpPr txBox="1"/>
          <p:nvPr/>
        </p:nvSpPr>
        <p:spPr>
          <a:xfrm>
            <a:off x="7593536" y="21956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Ελλάδα</a:t>
            </a:r>
            <a:endParaRPr lang="pl-PL" dirty="0"/>
          </a:p>
        </p:txBody>
      </p:sp>
      <p:pic>
        <p:nvPicPr>
          <p:cNvPr id="29" name="Obraz 28" descr="125px-Flag_of_Hungary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17105" y="2195661"/>
            <a:ext cx="903727" cy="60007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647824" y="205686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μοναδική σύνθεση σε μορφή gel απλώνεται με το διαθέσιμο βουρτσάκι στις επιφάνειες του φούρνου. </a:t>
            </a:r>
            <a:endParaRPr lang="pl-PL" sz="2400" dirty="0"/>
          </a:p>
        </p:txBody>
      </p:sp>
      <p:grpSp>
        <p:nvGrpSpPr>
          <p:cNvPr id="21" name="Grupa 20"/>
          <p:cNvGrpSpPr/>
          <p:nvPr/>
        </p:nvGrpSpPr>
        <p:grpSpPr>
          <a:xfrm>
            <a:off x="7632600" y="3275781"/>
            <a:ext cx="2127863" cy="600075"/>
            <a:chOff x="7664977" y="1307554"/>
            <a:chExt cx="2127863" cy="600075"/>
          </a:xfrm>
        </p:grpSpPr>
        <p:sp>
          <p:nvSpPr>
            <p:cNvPr id="23" name="pole tekstowe 22"/>
            <p:cNvSpPr txBox="1"/>
            <p:nvPr/>
          </p:nvSpPr>
          <p:spPr>
            <a:xfrm>
              <a:off x="7664977" y="1475581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Росси́я</a:t>
              </a:r>
              <a:endParaRPr lang="pl-PL" dirty="0"/>
            </a:p>
          </p:txBody>
        </p:sp>
        <p:pic>
          <p:nvPicPr>
            <p:cNvPr id="24" name="Obraz 23" descr="125px-Flag_of_Hungary.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9113" y="1307554"/>
              <a:ext cx="903727" cy="600075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768" y="885392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15776" y="755501"/>
            <a:ext cx="8065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Narzędzia Marketingowe  i Promocyjne</a:t>
            </a:r>
          </a:p>
        </p:txBody>
      </p:sp>
      <p:pic>
        <p:nvPicPr>
          <p:cNvPr id="8" name="Obraz 7" descr="cart-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864" y="1979637"/>
            <a:ext cx="2695575" cy="904875"/>
          </a:xfrm>
          <a:prstGeom prst="rect">
            <a:avLst/>
          </a:prstGeom>
        </p:spPr>
      </p:pic>
      <p:pic>
        <p:nvPicPr>
          <p:cNvPr id="11" name="Obraz 10" descr="cart-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768" y="3491805"/>
            <a:ext cx="4464496" cy="2614121"/>
          </a:xfrm>
          <a:prstGeom prst="rect">
            <a:avLst/>
          </a:prstGeom>
        </p:spPr>
      </p:pic>
      <p:pic>
        <p:nvPicPr>
          <p:cNvPr id="12" name="Obraz 11" descr="cart-0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4408" y="3419797"/>
            <a:ext cx="3689356" cy="3070672"/>
          </a:xfrm>
          <a:prstGeom prst="rect">
            <a:avLst/>
          </a:prstGeom>
        </p:spPr>
      </p:pic>
      <p:pic>
        <p:nvPicPr>
          <p:cNvPr id="13" name="Obraz 12" descr="cart-00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4448" y="1916757"/>
            <a:ext cx="260032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768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15776" y="755501"/>
            <a:ext cx="871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Dedykowany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różnice kulturowe </a:t>
            </a:r>
          </a:p>
        </p:txBody>
      </p:sp>
      <p:pic>
        <p:nvPicPr>
          <p:cNvPr id="10" name="Obraz 9" descr="cart-0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6136" y="1691605"/>
            <a:ext cx="6120680" cy="2402336"/>
          </a:xfrm>
          <a:prstGeom prst="rect">
            <a:avLst/>
          </a:prstGeom>
        </p:spPr>
      </p:pic>
      <p:pic>
        <p:nvPicPr>
          <p:cNvPr id="14" name="Obraz 13" descr="cart-0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825" y="4259055"/>
            <a:ext cx="6192687" cy="2809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137" y="885392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15776" y="755501"/>
            <a:ext cx="898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Katalog produktów – etykiety zdjęcia opisy 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az 7" descr="cart-0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1880" y="1979637"/>
            <a:ext cx="1781958" cy="2805919"/>
          </a:xfrm>
          <a:prstGeom prst="rect">
            <a:avLst/>
          </a:prstGeom>
        </p:spPr>
      </p:pic>
      <p:pic>
        <p:nvPicPr>
          <p:cNvPr id="9" name="Obraz 8" descr="cart-0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0192" y="2051645"/>
            <a:ext cx="2047029" cy="2709689"/>
          </a:xfrm>
          <a:prstGeom prst="rect">
            <a:avLst/>
          </a:prstGeom>
        </p:spPr>
      </p:pic>
      <p:pic>
        <p:nvPicPr>
          <p:cNvPr id="10" name="Obraz 9" descr="cart-00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0512" y="1907629"/>
            <a:ext cx="2016224" cy="306539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151880" y="5364013"/>
            <a:ext cx="8747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Analiza SEO, struktura opisu , Panda Google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Nazwy zwyczajowe, wyszukiwanie przez klientów 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Wymogi prawne, dopuszczenie produktów</a:t>
            </a:r>
            <a:endParaRPr lang="pl-PL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9432800" y="75550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USA</a:t>
            </a:r>
            <a:endParaRPr lang="pl-PL" dirty="0"/>
          </a:p>
        </p:txBody>
      </p: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2760" y="1142430"/>
            <a:ext cx="903727" cy="47716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15776" y="755501"/>
            <a:ext cx="585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E-commerce USA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vs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Europe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655936" y="1619597"/>
            <a:ext cx="7200800" cy="5400600"/>
            <a:chOff x="1655936" y="1547589"/>
            <a:chExt cx="7200800" cy="5400600"/>
          </a:xfrm>
        </p:grpSpPr>
        <p:pic>
          <p:nvPicPr>
            <p:cNvPr id="8" name="Obraz 7" descr="europe-by-us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936" y="1547589"/>
              <a:ext cx="7200800" cy="5400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pole tekstowe 8"/>
            <p:cNvSpPr txBox="1"/>
            <p:nvPr/>
          </p:nvSpPr>
          <p:spPr>
            <a:xfrm>
              <a:off x="2520032" y="1691605"/>
              <a:ext cx="2919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Jak Ameryka widzi Europę </a:t>
              </a:r>
              <a:endParaRPr lang="pl-PL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54025" y="755501"/>
            <a:ext cx="629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Regulacje prawne, podatkowe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31800" y="1835621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Ochrona danych osobowych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Typy podatkowe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Stawki VAT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Raje podatkowe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Migracje pomiędzy krajami (CLOS)</a:t>
            </a:r>
            <a:endParaRPr lang="pl-PL" sz="3200" dirty="0"/>
          </a:p>
        </p:txBody>
      </p:sp>
      <p:pic>
        <p:nvPicPr>
          <p:cNvPr id="12" name="Obraz 11" descr="gefällt-mir-knopf-von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368" y="5436021"/>
            <a:ext cx="1440160" cy="948504"/>
          </a:xfrm>
          <a:prstGeom prst="rect">
            <a:avLst/>
          </a:prstGeom>
        </p:spPr>
      </p:pic>
      <p:pic>
        <p:nvPicPr>
          <p:cNvPr id="28" name="Obraz 27" descr="cart-0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808" y="4931965"/>
            <a:ext cx="4968552" cy="1693628"/>
          </a:xfrm>
          <a:prstGeom prst="rect">
            <a:avLst/>
          </a:prstGeom>
        </p:spPr>
      </p:pic>
      <p:grpSp>
        <p:nvGrpSpPr>
          <p:cNvPr id="33" name="Grupa 32"/>
          <p:cNvGrpSpPr/>
          <p:nvPr/>
        </p:nvGrpSpPr>
        <p:grpSpPr>
          <a:xfrm>
            <a:off x="7017473" y="1835621"/>
            <a:ext cx="2919383" cy="4464496"/>
            <a:chOff x="7017473" y="1835621"/>
            <a:chExt cx="2919383" cy="4464496"/>
          </a:xfrm>
        </p:grpSpPr>
        <p:sp>
          <p:nvSpPr>
            <p:cNvPr id="16" name="pole tekstowe 15"/>
            <p:cNvSpPr txBox="1"/>
            <p:nvPr/>
          </p:nvSpPr>
          <p:spPr>
            <a:xfrm>
              <a:off x="7017473" y="282001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United </a:t>
              </a:r>
              <a:r>
                <a:rPr lang="pl-PL" i="1" dirty="0" err="1" smtClean="0"/>
                <a:t>Kingdom</a:t>
              </a:r>
              <a:endParaRPr lang="pl-PL" dirty="0"/>
            </a:p>
          </p:txBody>
        </p:sp>
        <p:pic>
          <p:nvPicPr>
            <p:cNvPr id="17" name="Obraz 16" descr="125px-Flag_of_Hungary.sv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3131" y="2892312"/>
              <a:ext cx="903725" cy="455477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  <p:pic>
          <p:nvPicPr>
            <p:cNvPr id="19" name="Obraz 18" descr="125px-Flag_of_Hungary.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57715" y="3828416"/>
              <a:ext cx="879141" cy="527485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  <p:grpSp>
          <p:nvGrpSpPr>
            <p:cNvPr id="32" name="Grupa 31"/>
            <p:cNvGrpSpPr/>
            <p:nvPr/>
          </p:nvGrpSpPr>
          <p:grpSpPr>
            <a:xfrm>
              <a:off x="7777183" y="1835621"/>
              <a:ext cx="2127296" cy="600074"/>
              <a:chOff x="7777183" y="2483693"/>
              <a:chExt cx="2127296" cy="600074"/>
            </a:xfrm>
          </p:grpSpPr>
          <p:sp>
            <p:nvSpPr>
              <p:cNvPr id="21" name="pole tekstowe 20"/>
              <p:cNvSpPr txBox="1"/>
              <p:nvPr/>
            </p:nvSpPr>
            <p:spPr>
              <a:xfrm>
                <a:off x="7777183" y="2483693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err="1" smtClean="0"/>
                  <a:t>Ελλάδα</a:t>
                </a:r>
                <a:endParaRPr lang="pl-PL" dirty="0"/>
              </a:p>
            </p:txBody>
          </p:sp>
          <p:pic>
            <p:nvPicPr>
              <p:cNvPr id="22" name="Obraz 21" descr="125px-Flag_of_Hungary.svg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000752" y="2483693"/>
                <a:ext cx="903727" cy="600074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</p:pic>
        </p:grpSp>
        <p:sp>
          <p:nvSpPr>
            <p:cNvPr id="24" name="pole tekstowe 23"/>
            <p:cNvSpPr txBox="1"/>
            <p:nvPr/>
          </p:nvSpPr>
          <p:spPr>
            <a:xfrm>
              <a:off x="7126356" y="4850665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err="1" smtClean="0"/>
                <a:t>Repubblica</a:t>
              </a:r>
              <a:r>
                <a:rPr lang="pl-PL" i="1" dirty="0" smtClean="0"/>
                <a:t> </a:t>
              </a:r>
              <a:r>
                <a:rPr lang="pl-PL" i="1" dirty="0" err="1" smtClean="0"/>
                <a:t>Italiana</a:t>
              </a:r>
              <a:endParaRPr lang="pl-PL" dirty="0"/>
            </a:p>
          </p:txBody>
        </p:sp>
        <p:pic>
          <p:nvPicPr>
            <p:cNvPr id="25" name="Obraz 24" descr="125px-Flag_of_Hungary.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35057" y="4787949"/>
              <a:ext cx="801799" cy="532395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  <p:sp>
          <p:nvSpPr>
            <p:cNvPr id="26" name="pole tekstowe 25"/>
            <p:cNvSpPr txBox="1"/>
            <p:nvPr/>
          </p:nvSpPr>
          <p:spPr>
            <a:xfrm>
              <a:off x="7126356" y="5858777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err="1" smtClean="0"/>
                <a:t>Reino</a:t>
              </a:r>
              <a:r>
                <a:rPr lang="pl-PL" i="1" dirty="0" smtClean="0"/>
                <a:t> de </a:t>
              </a:r>
              <a:r>
                <a:rPr lang="pl-PL" i="1" dirty="0" err="1" smtClean="0"/>
                <a:t>España</a:t>
              </a:r>
              <a:endParaRPr lang="pl-PL" dirty="0"/>
            </a:p>
          </p:txBody>
        </p:sp>
        <p:pic>
          <p:nvPicPr>
            <p:cNvPr id="27" name="Obraz 26" descr="125px-Flag_of_Hungary.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2451" y="5772632"/>
              <a:ext cx="794405" cy="527485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  <p:sp>
          <p:nvSpPr>
            <p:cNvPr id="31" name="pole tekstowe 30"/>
            <p:cNvSpPr txBox="1"/>
            <p:nvPr/>
          </p:nvSpPr>
          <p:spPr>
            <a:xfrm>
              <a:off x="7128544" y="392385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err="1" smtClean="0"/>
                <a:t>Deutschland</a:t>
              </a:r>
              <a:endParaRPr lang="pl-PL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2760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15776" y="757242"/>
            <a:ext cx="384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Sposoby Płatności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47824" y="1907629"/>
            <a:ext cx="442217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 COD – Cash on </a:t>
            </a:r>
            <a:r>
              <a:rPr lang="pl-PL" sz="3200" dirty="0" err="1" smtClean="0"/>
              <a:t>Delivery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BT- Bank Transfer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CC  - Credit </a:t>
            </a:r>
            <a:r>
              <a:rPr lang="pl-PL" sz="3200" dirty="0" err="1" smtClean="0"/>
              <a:t>Card</a:t>
            </a:r>
            <a:r>
              <a:rPr lang="pl-PL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DD – </a:t>
            </a:r>
            <a:r>
              <a:rPr lang="pl-PL" sz="3200" dirty="0" err="1" smtClean="0"/>
              <a:t>Direct</a:t>
            </a:r>
            <a:r>
              <a:rPr lang="pl-PL" sz="3200" dirty="0" smtClean="0"/>
              <a:t> Debit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OB -  </a:t>
            </a:r>
            <a:r>
              <a:rPr lang="pl-PL" sz="3200" dirty="0" err="1" smtClean="0"/>
              <a:t>Online</a:t>
            </a:r>
            <a:r>
              <a:rPr lang="pl-PL" sz="3200" dirty="0" smtClean="0"/>
              <a:t> Banking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PD – </a:t>
            </a:r>
            <a:r>
              <a:rPr lang="pl-PL" sz="3200" dirty="0" err="1" smtClean="0"/>
              <a:t>Postal</a:t>
            </a:r>
            <a:r>
              <a:rPr lang="pl-PL" sz="3200" dirty="0" smtClean="0"/>
              <a:t> Draft</a:t>
            </a:r>
          </a:p>
          <a:p>
            <a:pPr>
              <a:buFont typeface="Arial" pitchFamily="34" charset="0"/>
              <a:buChar char="•"/>
            </a:pPr>
            <a:endParaRPr lang="pl-PL" sz="3200" dirty="0" smtClean="0"/>
          </a:p>
          <a:p>
            <a:r>
              <a:rPr lang="pl-PL" sz="3200" dirty="0" err="1" smtClean="0"/>
              <a:t>vs</a:t>
            </a:r>
            <a:r>
              <a:rPr lang="pl-PL" sz="3200" dirty="0" smtClean="0"/>
              <a:t> </a:t>
            </a:r>
          </a:p>
          <a:p>
            <a:endParaRPr lang="pl-PL" sz="3200" dirty="0" smtClean="0"/>
          </a:p>
          <a:p>
            <a:r>
              <a:rPr lang="pl-PL" sz="3200" dirty="0" smtClean="0"/>
              <a:t>Sposób dostawy.  </a:t>
            </a:r>
            <a:endParaRPr lang="pl-PL" sz="3200" dirty="0"/>
          </a:p>
        </p:txBody>
      </p:sp>
      <p:pic>
        <p:nvPicPr>
          <p:cNvPr id="12" name="Obraz 11" descr="suitcase_468x269_to_468x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6618" y="5003973"/>
            <a:ext cx="3184054" cy="2001193"/>
          </a:xfrm>
          <a:prstGeom prst="rect">
            <a:avLst/>
          </a:prstGeom>
        </p:spPr>
      </p:pic>
      <p:pic>
        <p:nvPicPr>
          <p:cNvPr id="13" name="Obraz 12" descr="cart-0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6656" y="1638597"/>
            <a:ext cx="1509997" cy="53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15776" y="755501"/>
            <a:ext cx="583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Płatności / 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Turecki fenomen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28744" y="82750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Türkiye</a:t>
            </a:r>
            <a:endParaRPr lang="pl-PL" dirty="0"/>
          </a:p>
        </p:txBody>
      </p:sp>
      <p:pic>
        <p:nvPicPr>
          <p:cNvPr id="9" name="Obraz 8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0752" y="1187549"/>
            <a:ext cx="903724" cy="60007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8" name="Obraz 17" descr="doner-keb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2240" y="2195661"/>
            <a:ext cx="5498976" cy="3665984"/>
          </a:xfrm>
          <a:prstGeom prst="rect">
            <a:avLst/>
          </a:prstGeom>
        </p:spPr>
      </p:pic>
      <p:pic>
        <p:nvPicPr>
          <p:cNvPr id="19" name="Obraz 18" descr="turc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824" y="1907629"/>
            <a:ext cx="3412610" cy="5098554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4176216" y="615610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E9256B"/>
                </a:solidFill>
              </a:rPr>
              <a:t>„2010 </a:t>
            </a:r>
            <a:r>
              <a:rPr lang="pl-PL" sz="2400" b="1" i="1" dirty="0" smtClean="0">
                <a:solidFill>
                  <a:srgbClr val="E9256B"/>
                </a:solidFill>
              </a:rPr>
              <a:t>-8,2  </a:t>
            </a:r>
            <a:r>
              <a:rPr lang="pl-PL" sz="2400" b="1" i="1" dirty="0" smtClean="0">
                <a:solidFill>
                  <a:srgbClr val="E9256B"/>
                </a:solidFill>
              </a:rPr>
              <a:t>% GPD</a:t>
            </a:r>
            <a:r>
              <a:rPr lang="pl-PL" sz="2400" b="1" i="1" dirty="0" smtClean="0">
                <a:solidFill>
                  <a:srgbClr val="E9256B"/>
                </a:solidFill>
              </a:rPr>
              <a:t>,  78 mln ludzi ,  PKB – </a:t>
            </a:r>
            <a:r>
              <a:rPr lang="pl-PL" sz="2400" b="1" i="1" dirty="0" smtClean="0">
                <a:solidFill>
                  <a:srgbClr val="E9256B"/>
                </a:solidFill>
              </a:rPr>
              <a:t>11k” </a:t>
            </a:r>
            <a:endParaRPr lang="pl-PL" sz="2400" b="1" i="1" dirty="0">
              <a:solidFill>
                <a:srgbClr val="E9256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137" y="885392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80827" y="755501"/>
            <a:ext cx="627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Logistyka  / Sposoby Dostawy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-1152377" y="2195661"/>
            <a:ext cx="11305257" cy="3312368"/>
            <a:chOff x="-1152377" y="2195661"/>
            <a:chExt cx="11305257" cy="3312368"/>
          </a:xfrm>
        </p:grpSpPr>
        <p:grpSp>
          <p:nvGrpSpPr>
            <p:cNvPr id="16" name="Grupa 15"/>
            <p:cNvGrpSpPr/>
            <p:nvPr/>
          </p:nvGrpSpPr>
          <p:grpSpPr>
            <a:xfrm>
              <a:off x="-1152377" y="2195661"/>
              <a:ext cx="11305257" cy="3312368"/>
              <a:chOff x="-1152377" y="2195661"/>
              <a:chExt cx="11305257" cy="3312368"/>
            </a:xfrm>
          </p:grpSpPr>
          <p:pic>
            <p:nvPicPr>
              <p:cNvPr id="14" name="Obraz 13" descr="mykono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152377" y="2195661"/>
                <a:ext cx="4416491" cy="3312368"/>
              </a:xfrm>
              <a:prstGeom prst="rect">
                <a:avLst/>
              </a:prstGeom>
            </p:spPr>
          </p:pic>
          <p:pic>
            <p:nvPicPr>
              <p:cNvPr id="15" name="Obraz 14" descr="2701040945_16110401a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36390" y="2195661"/>
                <a:ext cx="4416490" cy="3312368"/>
              </a:xfrm>
              <a:prstGeom prst="rect">
                <a:avLst/>
              </a:prstGeom>
            </p:spPr>
          </p:pic>
        </p:grpSp>
        <p:pic>
          <p:nvPicPr>
            <p:cNvPr id="17" name="Obraz 16" descr="russian-siberian-road-winte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6056" y="2195661"/>
              <a:ext cx="4391712" cy="3312368"/>
            </a:xfrm>
            <a:prstGeom prst="rect">
              <a:avLst/>
            </a:prstGeom>
          </p:spPr>
        </p:pic>
      </p:grpSp>
      <p:sp>
        <p:nvSpPr>
          <p:cNvPr id="10" name="pole tekstowe 9"/>
          <p:cNvSpPr txBox="1"/>
          <p:nvPr/>
        </p:nvSpPr>
        <p:spPr>
          <a:xfrm>
            <a:off x="757798" y="5870971"/>
            <a:ext cx="642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solidFill>
                  <a:srgbClr val="E9256B"/>
                </a:solidFill>
              </a:rPr>
              <a:t>„Europa to zróżnicowany kontynent”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80827" y="755501"/>
            <a:ext cx="627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Logistyka  / Sposoby Dostawy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8928744" y="899517"/>
            <a:ext cx="1656184" cy="1008112"/>
            <a:chOff x="8928744" y="899517"/>
            <a:chExt cx="1656184" cy="1008112"/>
          </a:xfrm>
        </p:grpSpPr>
        <p:sp>
          <p:nvSpPr>
            <p:cNvPr id="11" name="pole tekstowe 10"/>
            <p:cNvSpPr txBox="1"/>
            <p:nvPr/>
          </p:nvSpPr>
          <p:spPr>
            <a:xfrm>
              <a:off x="8928744" y="899517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Росси́я</a:t>
              </a:r>
              <a:endParaRPr lang="pl-PL" dirty="0"/>
            </a:p>
          </p:txBody>
        </p:sp>
        <p:pic>
          <p:nvPicPr>
            <p:cNvPr id="12" name="Obraz 11" descr="125px-Flag_of_Hungary.sv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8744" y="1307554"/>
              <a:ext cx="903727" cy="600075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</p:grpSp>
      <p:grpSp>
        <p:nvGrpSpPr>
          <p:cNvPr id="14" name="Grupa 13"/>
          <p:cNvGrpSpPr/>
          <p:nvPr/>
        </p:nvGrpSpPr>
        <p:grpSpPr>
          <a:xfrm>
            <a:off x="-2150784" y="2123653"/>
            <a:ext cx="9634854" cy="3314700"/>
            <a:chOff x="-2150784" y="2123653"/>
            <a:chExt cx="9634854" cy="3314700"/>
          </a:xfrm>
        </p:grpSpPr>
        <p:pic>
          <p:nvPicPr>
            <p:cNvPr id="10" name="Obraz 9" descr="02-Russian-Siberian-Road-to-Yakutsk-Lena-Highwa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150784" y="2123653"/>
              <a:ext cx="5606920" cy="3312368"/>
            </a:xfrm>
            <a:prstGeom prst="rect">
              <a:avLst/>
            </a:prstGeom>
          </p:spPr>
        </p:pic>
        <p:pic>
          <p:nvPicPr>
            <p:cNvPr id="13" name="Obraz 12" descr="yakuts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2120" y="2123653"/>
              <a:ext cx="4171950" cy="3314700"/>
            </a:xfrm>
            <a:prstGeom prst="rect">
              <a:avLst/>
            </a:prstGeom>
          </p:spPr>
        </p:pic>
      </p:grpSp>
      <p:pic>
        <p:nvPicPr>
          <p:cNvPr id="15" name="Obraz 14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9353" y="2123654"/>
            <a:ext cx="4700960" cy="3312368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757798" y="5870971"/>
            <a:ext cx="7432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solidFill>
                  <a:srgbClr val="E9256B"/>
                </a:solidFill>
              </a:rPr>
              <a:t>„Geografia determinuje model biznesowy”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87784" y="757242"/>
            <a:ext cx="6679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Logistyka  / Rosyjskie wyzwania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-360288" y="2123653"/>
            <a:ext cx="10469443" cy="4752528"/>
            <a:chOff x="-360288" y="1907629"/>
            <a:chExt cx="10469443" cy="4752528"/>
          </a:xfrm>
        </p:grpSpPr>
        <p:pic>
          <p:nvPicPr>
            <p:cNvPr id="9" name="Obraz 8" descr="chabarows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0288" y="1907629"/>
              <a:ext cx="7051657" cy="2880320"/>
            </a:xfrm>
            <a:prstGeom prst="rect">
              <a:avLst/>
            </a:prstGeom>
          </p:spPr>
        </p:pic>
        <p:pic>
          <p:nvPicPr>
            <p:cNvPr id="10" name="Obraz 9" descr="473c84665947c770c56aea40a6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8136" y="1907629"/>
              <a:ext cx="3931019" cy="4752528"/>
            </a:xfrm>
            <a:prstGeom prst="rect">
              <a:avLst/>
            </a:prstGeom>
          </p:spPr>
        </p:pic>
        <p:pic>
          <p:nvPicPr>
            <p:cNvPr id="11" name="Obraz 10" descr="300px-Tolmachevo_terminal_nazional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248" y="4199884"/>
              <a:ext cx="3600400" cy="2460273"/>
            </a:xfrm>
            <a:prstGeom prst="rect">
              <a:avLst/>
            </a:prstGeom>
          </p:spPr>
        </p:pic>
        <p:pic>
          <p:nvPicPr>
            <p:cNvPr id="12" name="Obraz 11" descr="32815-182448-9a708f8237a986cdd0b2fcb0edc8209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6136" y="4194459"/>
              <a:ext cx="2808312" cy="2465698"/>
            </a:xfrm>
            <a:prstGeom prst="rect">
              <a:avLst/>
            </a:prstGeom>
          </p:spPr>
        </p:pic>
      </p:grpSp>
      <p:grpSp>
        <p:nvGrpSpPr>
          <p:cNvPr id="14" name="Grupa 13"/>
          <p:cNvGrpSpPr/>
          <p:nvPr/>
        </p:nvGrpSpPr>
        <p:grpSpPr>
          <a:xfrm>
            <a:off x="8889113" y="899517"/>
            <a:ext cx="1695815" cy="1008112"/>
            <a:chOff x="8889113" y="899517"/>
            <a:chExt cx="1695815" cy="1008112"/>
          </a:xfrm>
        </p:grpSpPr>
        <p:sp>
          <p:nvSpPr>
            <p:cNvPr id="15" name="pole tekstowe 14"/>
            <p:cNvSpPr txBox="1"/>
            <p:nvPr/>
          </p:nvSpPr>
          <p:spPr>
            <a:xfrm>
              <a:off x="8928744" y="899517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Росси́я</a:t>
              </a:r>
              <a:endParaRPr lang="pl-PL" dirty="0"/>
            </a:p>
          </p:txBody>
        </p:sp>
        <p:pic>
          <p:nvPicPr>
            <p:cNvPr id="16" name="Obraz 15" descr="125px-Flag_of_Hungary.sv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9113" y="1307554"/>
              <a:ext cx="903727" cy="600075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2760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87784" y="755501"/>
            <a:ext cx="389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Różnice kulturowe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Obraz 13" descr="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829" y="1907629"/>
            <a:ext cx="9228003" cy="5112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137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15776" y="755501"/>
            <a:ext cx="669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Utrzymanie systemu / wsparcie 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-248" y="1979637"/>
            <a:ext cx="7122740" cy="3667393"/>
            <a:chOff x="-248" y="2195661"/>
            <a:chExt cx="7122740" cy="3667393"/>
          </a:xfrm>
        </p:grpSpPr>
        <p:pic>
          <p:nvPicPr>
            <p:cNvPr id="12" name="Obraz 11" descr="jira2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48" y="2195661"/>
              <a:ext cx="5616376" cy="3642505"/>
            </a:xfrm>
            <a:prstGeom prst="rect">
              <a:avLst/>
            </a:prstGeom>
          </p:spPr>
        </p:pic>
        <p:pic>
          <p:nvPicPr>
            <p:cNvPr id="11" name="Obraz 10" descr="2011-10-09 15-10-1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0072" y="2195661"/>
              <a:ext cx="4242420" cy="3667393"/>
            </a:xfrm>
            <a:prstGeom prst="rect">
              <a:avLst/>
            </a:prstGeom>
          </p:spPr>
        </p:pic>
      </p:grpSp>
      <p:sp>
        <p:nvSpPr>
          <p:cNvPr id="16" name="pole tekstowe 15"/>
          <p:cNvSpPr txBox="1"/>
          <p:nvPr/>
        </p:nvSpPr>
        <p:spPr>
          <a:xfrm>
            <a:off x="757798" y="5870971"/>
            <a:ext cx="9463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solidFill>
                  <a:srgbClr val="E9256B"/>
                </a:solidFill>
              </a:rPr>
              <a:t>Perfekcyjna organizacja pracy:</a:t>
            </a:r>
          </a:p>
          <a:p>
            <a:r>
              <a:rPr lang="pl-PL" sz="3200" b="1" i="1" dirty="0" smtClean="0">
                <a:solidFill>
                  <a:srgbClr val="E9256B"/>
                </a:solidFill>
              </a:rPr>
              <a:t>strefy czasowe, święta narodowe, religijne, EOM, 2773</a:t>
            </a:r>
            <a:endParaRPr lang="pl-PL" sz="3200" b="1" i="1" dirty="0" smtClean="0">
              <a:solidFill>
                <a:srgbClr val="E9256B"/>
              </a:solidFill>
            </a:endParaRPr>
          </a:p>
        </p:txBody>
      </p:sp>
      <p:pic>
        <p:nvPicPr>
          <p:cNvPr id="18" name="Obraz 12" descr="server_far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496" y="2051645"/>
            <a:ext cx="3565004" cy="361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137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35311" y="755501"/>
            <a:ext cx="271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Technologia</a:t>
            </a:r>
            <a:r>
              <a:rPr lang="pl-PL" sz="32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l-PL" sz="32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78906" y="6117192"/>
            <a:ext cx="914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i="1" dirty="0" smtClean="0">
                <a:solidFill>
                  <a:srgbClr val="E9256B"/>
                </a:solidFill>
              </a:rPr>
              <a:t>Uwaga marketingowa „ściema”!!!!</a:t>
            </a:r>
            <a:endParaRPr lang="pl-PL" sz="4800" b="1" i="1" dirty="0" smtClean="0">
              <a:solidFill>
                <a:srgbClr val="E9256B"/>
              </a:solidFill>
            </a:endParaRPr>
          </a:p>
        </p:txBody>
      </p:sp>
      <p:pic>
        <p:nvPicPr>
          <p:cNvPr id="13" name="Obraz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336" y="4787949"/>
            <a:ext cx="304316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ibm-db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4128" y="2051645"/>
            <a:ext cx="2015644" cy="1007822"/>
          </a:xfrm>
          <a:prstGeom prst="rect">
            <a:avLst/>
          </a:prstGeom>
        </p:spPr>
      </p:pic>
      <p:pic>
        <p:nvPicPr>
          <p:cNvPr id="15" name="Obraz 14" descr="java_logo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2400" y="1954521"/>
            <a:ext cx="2384736" cy="1465276"/>
          </a:xfrm>
          <a:prstGeom prst="rect">
            <a:avLst/>
          </a:prstGeom>
        </p:spPr>
      </p:pic>
      <p:pic>
        <p:nvPicPr>
          <p:cNvPr id="17" name="Obraz 16" descr="linux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2369" y="1907629"/>
            <a:ext cx="2048256" cy="2779776"/>
          </a:xfrm>
          <a:prstGeom prst="rect">
            <a:avLst/>
          </a:prstGeom>
        </p:spPr>
      </p:pic>
      <p:pic>
        <p:nvPicPr>
          <p:cNvPr id="18" name="Obraz 17" descr="websphere_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3064" y="2035249"/>
            <a:ext cx="1905000" cy="952500"/>
          </a:xfrm>
          <a:prstGeom prst="rect">
            <a:avLst/>
          </a:prstGeom>
        </p:spPr>
      </p:pic>
      <p:pic>
        <p:nvPicPr>
          <p:cNvPr id="19" name="Obraz 18" descr="onewebsq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0954" y="4931965"/>
            <a:ext cx="3933334" cy="723810"/>
          </a:xfrm>
          <a:prstGeom prst="rect">
            <a:avLst/>
          </a:prstGeom>
        </p:spPr>
      </p:pic>
      <p:pic>
        <p:nvPicPr>
          <p:cNvPr id="20" name="Obraz 19" descr="intel-logo-blue(15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5856" y="3347789"/>
            <a:ext cx="1460759" cy="1356742"/>
          </a:xfrm>
          <a:prstGeom prst="rect">
            <a:avLst/>
          </a:prstGeom>
        </p:spPr>
      </p:pic>
      <p:pic>
        <p:nvPicPr>
          <p:cNvPr id="21" name="Obraz 20" descr="dell_logo02030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56136" y="3275781"/>
            <a:ext cx="2016224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6169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299253" y="683493"/>
            <a:ext cx="366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Lokalne wsparcie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Obraz 9" descr="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79637"/>
            <a:ext cx="4186168" cy="1812684"/>
          </a:xfrm>
          <a:prstGeom prst="rect">
            <a:avLst/>
          </a:prstGeom>
        </p:spPr>
      </p:pic>
      <p:pic>
        <p:nvPicPr>
          <p:cNvPr id="12" name="Obraz 11" descr="t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7989"/>
            <a:ext cx="4392488" cy="1800854"/>
          </a:xfrm>
          <a:prstGeom prst="rect">
            <a:avLst/>
          </a:prstGeom>
        </p:spPr>
      </p:pic>
      <p:pic>
        <p:nvPicPr>
          <p:cNvPr id="16" name="Obraz 15" descr="ksen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4648" y="1979637"/>
            <a:ext cx="1802429" cy="1512168"/>
          </a:xfrm>
          <a:prstGeom prst="rect">
            <a:avLst/>
          </a:prstGeom>
        </p:spPr>
      </p:pic>
      <p:pic>
        <p:nvPicPr>
          <p:cNvPr id="18" name="Obraz 17" descr="bu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02959"/>
            <a:ext cx="5866012" cy="1689046"/>
          </a:xfrm>
          <a:prstGeom prst="rect">
            <a:avLst/>
          </a:prstGeom>
        </p:spPr>
      </p:pic>
      <p:pic>
        <p:nvPicPr>
          <p:cNvPr id="19" name="Obraz 18" descr="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92240" y="5123509"/>
            <a:ext cx="5688385" cy="1824680"/>
          </a:xfrm>
          <a:prstGeom prst="rect">
            <a:avLst/>
          </a:prstGeom>
        </p:spPr>
      </p:pic>
      <p:pic>
        <p:nvPicPr>
          <p:cNvPr id="20" name="Obraz 19" descr="turke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0392" y="3275781"/>
            <a:ext cx="4767688" cy="1872208"/>
          </a:xfrm>
          <a:prstGeom prst="rect">
            <a:avLst/>
          </a:prstGeom>
        </p:spPr>
      </p:pic>
      <p:pic>
        <p:nvPicPr>
          <p:cNvPr id="13" name="Obraz 12" descr="2011-10-09 13-22-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76216" y="1979637"/>
            <a:ext cx="3911550" cy="13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6169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575816" y="1106249"/>
            <a:ext cx="7262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E-commerce – jakich obszarów dotyka </a:t>
            </a:r>
            <a:endParaRPr lang="pl-PL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1871960" y="2281599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Prezentacja Produktów / Zaprojektowanie systemu</a:t>
            </a:r>
          </a:p>
          <a:p>
            <a:pPr lvl="0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Język komunikowania / Alfabet</a:t>
            </a:r>
          </a:p>
          <a:p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Narzędzia Marketingowe  i Promocyjne</a:t>
            </a:r>
          </a:p>
          <a:p>
            <a:pPr lvl="0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Katalog / produkty </a:t>
            </a:r>
          </a:p>
          <a:p>
            <a:pPr lvl="1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Etykiety, zdjęcia, opisy </a:t>
            </a:r>
          </a:p>
          <a:p>
            <a:pPr lvl="1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Dopuszczenie produktów do obrotu</a:t>
            </a:r>
          </a:p>
          <a:p>
            <a:pPr lvl="0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Regulacje prawne / podatkowe </a:t>
            </a:r>
          </a:p>
          <a:p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Ceny / Waluty </a:t>
            </a:r>
          </a:p>
          <a:p>
            <a:pPr lvl="0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Sposoby Płatności </a:t>
            </a:r>
          </a:p>
          <a:p>
            <a:pPr lvl="0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Logistyka / Sposoby dostawy</a:t>
            </a:r>
          </a:p>
          <a:p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Różnice kulturowe / Mentalność </a:t>
            </a:r>
          </a:p>
          <a:p>
            <a:pPr lvl="0"/>
            <a:endParaRPr lang="pl-PL" sz="2400" dirty="0" smtClean="0"/>
          </a:p>
          <a:p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137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87784" y="755501"/>
            <a:ext cx="5781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Dziekuje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za  uwagę – QA ? 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8064" y="3023947"/>
            <a:ext cx="7040706" cy="12599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1494" tIns="50748" rIns="101494" bIns="507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Jarosław </a:t>
            </a:r>
            <a:r>
              <a:rPr kumimoji="0" lang="pl-PL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Walczuk</a:t>
            </a:r>
            <a:r>
              <a:rPr kumimoji="0" lang="pl-P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–</a:t>
            </a:r>
            <a:br>
              <a:rPr kumimoji="0" lang="pl-P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</a:br>
            <a:r>
              <a:rPr kumimoji="0" lang="pl-P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Dyrektor </a:t>
            </a:r>
            <a:r>
              <a:rPr kumimoji="0" lang="pl-PL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d.s</a:t>
            </a:r>
            <a:r>
              <a:rPr kumimoji="0" lang="pl-P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Rozwoju e-point SA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900" dirty="0" err="1" smtClean="0">
                <a:solidFill>
                  <a:sysClr val="windowText" lastClr="000000"/>
                </a:solidFill>
                <a:latin typeface="Arial" pitchFamily="18"/>
                <a:ea typeface="SimSun" pitchFamily="2"/>
                <a:cs typeface="Tahoma" pitchFamily="2"/>
              </a:rPr>
              <a:t>jwalczuk@e-point.pl</a:t>
            </a:r>
            <a:endParaRPr lang="pl-PL" sz="2900" dirty="0" smtClean="0">
              <a:solidFill>
                <a:sysClr val="windowText" lastClr="000000"/>
              </a:solidFill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8"/>
              <a:ea typeface="SimSun" pitchFamily="2"/>
              <a:cs typeface="Tahoma" pitchFamily="2"/>
            </a:endParaRPr>
          </a:p>
          <a:p>
            <a:pPr lvl="0" algn="ctr" hangingPunct="0"/>
            <a:r>
              <a:rPr lang="en-US" sz="3200" dirty="0" smtClean="0">
                <a:solidFill>
                  <a:srgbClr val="E9256B"/>
                </a:solidFill>
              </a:rPr>
              <a:t>“E-business expert“</a:t>
            </a: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rgbClr val="E9256B"/>
              </a:solidFill>
              <a:effectLst/>
              <a:uLnTx/>
              <a:uFillTx/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7367" y="4488566"/>
            <a:ext cx="762497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pl-PL" sz="2600" dirty="0" smtClean="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600" dirty="0" smtClean="0"/>
              <a:t>– </a:t>
            </a:r>
            <a:r>
              <a:rPr lang="en-US" sz="2600" dirty="0" err="1" smtClean="0"/>
              <a:t>zgodnie</a:t>
            </a:r>
            <a:r>
              <a:rPr lang="en-US" sz="2600" dirty="0" smtClean="0"/>
              <a:t> z </a:t>
            </a:r>
            <a:r>
              <a:rPr lang="en-US" sz="2600" dirty="0" err="1" smtClean="0"/>
              <a:t>definicją</a:t>
            </a:r>
            <a:r>
              <a:rPr lang="en-US" sz="2600" dirty="0" smtClean="0"/>
              <a:t> </a:t>
            </a:r>
            <a:r>
              <a:rPr lang="en-US" sz="2600" dirty="0" err="1" smtClean="0"/>
              <a:t>Niels</a:t>
            </a:r>
            <a:r>
              <a:rPr lang="en-US" sz="2600" dirty="0" smtClean="0"/>
              <a:t> </a:t>
            </a:r>
            <a:r>
              <a:rPr lang="en-US" sz="2600" dirty="0" err="1" smtClean="0"/>
              <a:t>Bohr’a</a:t>
            </a:r>
            <a:r>
              <a:rPr lang="en-US" sz="2600" dirty="0" smtClean="0"/>
              <a:t> </a:t>
            </a:r>
            <a:endParaRPr lang="pl-PL" sz="2600" dirty="0" smtClean="0"/>
          </a:p>
          <a:p>
            <a:pPr>
              <a:spcBef>
                <a:spcPct val="0"/>
              </a:spcBef>
              <a:buSzTx/>
              <a:buFontTx/>
              <a:buNone/>
            </a:pPr>
            <a:endParaRPr lang="pl-PL" sz="2600" dirty="0" smtClean="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600" b="1" i="1" dirty="0" smtClean="0">
                <a:solidFill>
                  <a:srgbClr val="E9256B"/>
                </a:solidFill>
              </a:rPr>
              <a:t>"</a:t>
            </a:r>
            <a:r>
              <a:rPr lang="en-US" sz="2600" b="1" i="1" dirty="0" smtClean="0">
                <a:solidFill>
                  <a:srgbClr val="E9256B"/>
                </a:solidFill>
              </a:rPr>
              <a:t>An expert is a person</a:t>
            </a:r>
            <a:r>
              <a:rPr lang="pl-PL" sz="2600" b="1" i="1" dirty="0" smtClean="0">
                <a:solidFill>
                  <a:srgbClr val="E9256B"/>
                </a:solidFill>
              </a:rPr>
              <a:t> </a:t>
            </a:r>
            <a:r>
              <a:rPr lang="en-US" sz="2600" b="1" i="1" dirty="0" smtClean="0">
                <a:solidFill>
                  <a:srgbClr val="E9256B"/>
                </a:solidFill>
              </a:rPr>
              <a:t> who has made all the mistakes</a:t>
            </a:r>
            <a:endParaRPr lang="pl-PL" sz="2600" b="1" i="1" dirty="0" smtClean="0">
              <a:solidFill>
                <a:srgbClr val="E9256B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600" b="1" i="1" dirty="0" smtClean="0">
                <a:solidFill>
                  <a:srgbClr val="E9256B"/>
                </a:solidFill>
              </a:rPr>
              <a:t> that can be made</a:t>
            </a:r>
            <a:r>
              <a:rPr lang="pl-PL" sz="2600" b="1" i="1" dirty="0" smtClean="0">
                <a:solidFill>
                  <a:srgbClr val="E9256B"/>
                </a:solidFill>
              </a:rPr>
              <a:t> </a:t>
            </a:r>
            <a:r>
              <a:rPr lang="en-US" sz="2600" b="1" i="1" dirty="0" smtClean="0">
                <a:solidFill>
                  <a:srgbClr val="E9256B"/>
                </a:solidFill>
              </a:rPr>
              <a:t> in a very narrow field."</a:t>
            </a:r>
            <a:endParaRPr lang="de-DE" sz="2600" b="1" i="1" dirty="0">
              <a:solidFill>
                <a:srgbClr val="E9256B"/>
              </a:solidFill>
            </a:endParaRPr>
          </a:p>
        </p:txBody>
      </p:sp>
      <p:pic>
        <p:nvPicPr>
          <p:cNvPr id="10" name="Obraz 9" descr="user_207063_c59ed0_hu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1297" y="2362389"/>
            <a:ext cx="1575130" cy="181642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4176216" y="1763613"/>
            <a:ext cx="568863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137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359792" y="755501"/>
            <a:ext cx="8225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E-commerce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Selling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study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az 7" descr="7F300000D62.logo.Vorwe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0632" y="2771725"/>
            <a:ext cx="1553592" cy="728247"/>
          </a:xfrm>
          <a:prstGeom prst="rect">
            <a:avLst/>
          </a:prstGeom>
        </p:spPr>
      </p:pic>
      <p:pic>
        <p:nvPicPr>
          <p:cNvPr id="9" name="Obraz 8" descr="7F300001A79.logo.SwissJu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2280" y="1907629"/>
            <a:ext cx="2304256" cy="648072"/>
          </a:xfrm>
          <a:prstGeom prst="rect">
            <a:avLst/>
          </a:prstGeom>
        </p:spPr>
      </p:pic>
      <p:pic>
        <p:nvPicPr>
          <p:cNvPr id="10" name="Obraz 9" descr="7F3000001C5.logo.Kirb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2280" y="2958913"/>
            <a:ext cx="2273672" cy="532892"/>
          </a:xfrm>
          <a:prstGeom prst="rect">
            <a:avLst/>
          </a:prstGeom>
        </p:spPr>
      </p:pic>
      <p:pic>
        <p:nvPicPr>
          <p:cNvPr id="11" name="Obraz 10" descr="7F300000000.logo.av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24" y="3851845"/>
            <a:ext cx="1692924" cy="648072"/>
          </a:xfrm>
          <a:prstGeom prst="rect">
            <a:avLst/>
          </a:prstGeom>
        </p:spPr>
      </p:pic>
      <p:pic>
        <p:nvPicPr>
          <p:cNvPr id="13" name="Obraz 12" descr="7F300000256.logo.maryka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52281" y="3901350"/>
            <a:ext cx="2448272" cy="382543"/>
          </a:xfrm>
          <a:prstGeom prst="rect">
            <a:avLst/>
          </a:prstGeom>
        </p:spPr>
      </p:pic>
      <p:pic>
        <p:nvPicPr>
          <p:cNvPr id="14" name="Obraz 13" descr="7F300000590.logo.Amw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64448" y="6084093"/>
            <a:ext cx="1929143" cy="648072"/>
          </a:xfrm>
          <a:prstGeom prst="rect">
            <a:avLst/>
          </a:prstGeom>
        </p:spPr>
      </p:pic>
      <p:pic>
        <p:nvPicPr>
          <p:cNvPr id="15" name="Obraz 14" descr="250px-NuSkin_2008_logo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32600" y="4937726"/>
            <a:ext cx="2096702" cy="570303"/>
          </a:xfrm>
          <a:prstGeom prst="rect">
            <a:avLst/>
          </a:prstGeom>
        </p:spPr>
      </p:pic>
      <p:pic>
        <p:nvPicPr>
          <p:cNvPr id="16" name="Obraz 15" descr="cart-003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24288" y="4591142"/>
            <a:ext cx="2015977" cy="916887"/>
          </a:xfrm>
          <a:prstGeom prst="rect">
            <a:avLst/>
          </a:prstGeom>
        </p:spPr>
      </p:pic>
      <p:pic>
        <p:nvPicPr>
          <p:cNvPr id="17" name="Obraz 16" descr="cart-003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52060" y="1979637"/>
            <a:ext cx="820700" cy="641400"/>
          </a:xfrm>
          <a:prstGeom prst="rect">
            <a:avLst/>
          </a:prstGeom>
        </p:spPr>
      </p:pic>
      <p:pic>
        <p:nvPicPr>
          <p:cNvPr id="18" name="Obraz 17" descr="cart-003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7824" y="1835621"/>
            <a:ext cx="3312368" cy="2287387"/>
          </a:xfrm>
          <a:prstGeom prst="rect">
            <a:avLst/>
          </a:prstGeom>
        </p:spPr>
      </p:pic>
      <p:pic>
        <p:nvPicPr>
          <p:cNvPr id="19" name="Obraz 18" descr="cart-003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7824" y="4499917"/>
            <a:ext cx="3399050" cy="2279923"/>
          </a:xfrm>
          <a:prstGeom prst="rect">
            <a:avLst/>
          </a:prstGeom>
        </p:spPr>
      </p:pic>
      <p:pic>
        <p:nvPicPr>
          <p:cNvPr id="20" name="Obraz 19" descr="cart-003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76217" y="6097559"/>
            <a:ext cx="1296144" cy="63195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215776" y="75550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E-commerce – Europa + Turcja i Rosja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az 7" descr="o2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2317" y="2195661"/>
            <a:ext cx="6148128" cy="35966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75816" y="2267669"/>
            <a:ext cx="32403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dirty="0" smtClean="0"/>
              <a:t>29 -  Krajów</a:t>
            </a:r>
          </a:p>
          <a:p>
            <a:pPr marL="342900" indent="-342900">
              <a:buAutoNum type="arabicPlain" startAt="26"/>
            </a:pPr>
            <a:r>
              <a:rPr lang="pl-PL" dirty="0" smtClean="0"/>
              <a:t>- Języków</a:t>
            </a:r>
          </a:p>
          <a:p>
            <a:pPr marL="342900" indent="-342900"/>
            <a:r>
              <a:rPr lang="pl-PL" dirty="0" smtClean="0"/>
              <a:t>10 -  Stref  czasowych</a:t>
            </a:r>
          </a:p>
          <a:p>
            <a:pPr marL="342900" indent="-342900"/>
            <a:r>
              <a:rPr lang="pl-PL" dirty="0" smtClean="0"/>
              <a:t>14 -  Typów podatkowych</a:t>
            </a:r>
          </a:p>
          <a:p>
            <a:pPr marL="342900" indent="-342900"/>
            <a:r>
              <a:rPr lang="pl-PL" dirty="0" smtClean="0"/>
              <a:t>13 -  Walut</a:t>
            </a:r>
          </a:p>
          <a:p>
            <a:pPr marL="342900" indent="-342900"/>
            <a:r>
              <a:rPr lang="pl-PL" dirty="0" smtClean="0"/>
              <a:t>6 -    Typów płatności </a:t>
            </a:r>
          </a:p>
          <a:p>
            <a:pPr marL="342900" indent="-342900"/>
            <a:r>
              <a:rPr lang="pl-PL" dirty="0" smtClean="0"/>
              <a:t>8 –   Sposobów dostawy </a:t>
            </a:r>
          </a:p>
          <a:p>
            <a:pPr marL="342900" indent="-342900"/>
            <a:endParaRPr lang="pl-PL" dirty="0" smtClean="0"/>
          </a:p>
          <a:p>
            <a:pPr marL="342900" indent="-342900"/>
            <a:r>
              <a:rPr lang="pl-PL" sz="2400" dirty="0" smtClean="0"/>
              <a:t>1 </a:t>
            </a:r>
            <a:r>
              <a:rPr lang="pl-PL" sz="2400" dirty="0" err="1" smtClean="0"/>
              <a:t>mln</a:t>
            </a:r>
            <a:r>
              <a:rPr lang="pl-PL" sz="2400" dirty="0" smtClean="0"/>
              <a:t>.  </a:t>
            </a:r>
            <a:r>
              <a:rPr lang="pl-PL" dirty="0" smtClean="0"/>
              <a:t>dystrybutorów </a:t>
            </a:r>
          </a:p>
          <a:p>
            <a:pPr marL="342900" indent="-342900"/>
            <a:r>
              <a:rPr lang="pl-PL" dirty="0" smtClean="0"/>
              <a:t>kilkanaście </a:t>
            </a:r>
            <a:r>
              <a:rPr lang="pl-PL" dirty="0" err="1" smtClean="0"/>
              <a:t>mln</a:t>
            </a:r>
            <a:r>
              <a:rPr lang="pl-PL" dirty="0" smtClean="0"/>
              <a:t>. ich klientów</a:t>
            </a:r>
          </a:p>
          <a:p>
            <a:pPr marL="342900" indent="-342900"/>
            <a:endParaRPr lang="pl-PL" dirty="0" smtClean="0"/>
          </a:p>
          <a:p>
            <a:pPr marL="342900" indent="-342900"/>
            <a:r>
              <a:rPr lang="pl-PL" sz="2400" dirty="0" smtClean="0"/>
              <a:t>1 mld euro </a:t>
            </a:r>
            <a:r>
              <a:rPr lang="pl-PL" dirty="0" smtClean="0"/>
              <a:t>– obrotu za 2010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9832" y="6228109"/>
            <a:ext cx="8885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zaprojektowanie , wykonanie , </a:t>
            </a:r>
            <a:r>
              <a:rPr lang="pl-PL" sz="3200" dirty="0" err="1" smtClean="0"/>
              <a:t>support</a:t>
            </a:r>
            <a:r>
              <a:rPr lang="pl-PL" sz="3200" dirty="0" smtClean="0"/>
              <a:t> , utrzymanie </a:t>
            </a:r>
            <a:endParaRPr lang="pl-PL" sz="3200" dirty="0"/>
          </a:p>
        </p:txBody>
      </p:sp>
      <p:pic>
        <p:nvPicPr>
          <p:cNvPr id="11" name="Obraz 10" descr="logo_epoi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2720" y="1070198"/>
            <a:ext cx="1000125" cy="333375"/>
          </a:xfrm>
          <a:prstGeom prst="rect">
            <a:avLst/>
          </a:prstGeom>
        </p:spPr>
      </p:pic>
      <p:pic>
        <p:nvPicPr>
          <p:cNvPr id="12" name="Obraz 11" descr="7F300000590.logo.Amw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84728" y="1593157"/>
            <a:ext cx="936104" cy="314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Obraz 40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137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42" name="Obraz 41" descr="cart-0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700" y="755501"/>
            <a:ext cx="8219060" cy="6804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250753" y="755501"/>
            <a:ext cx="617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Projektowanie - 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długie 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nazwy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a 38"/>
          <p:cNvGrpSpPr/>
          <p:nvPr/>
        </p:nvGrpSpPr>
        <p:grpSpPr>
          <a:xfrm>
            <a:off x="5688384" y="1403573"/>
            <a:ext cx="3384376" cy="5616624"/>
            <a:chOff x="5328344" y="1403573"/>
            <a:chExt cx="3384376" cy="5616624"/>
          </a:xfrm>
        </p:grpSpPr>
        <p:grpSp>
          <p:nvGrpSpPr>
            <p:cNvPr id="3" name="Grupa 39"/>
            <p:cNvGrpSpPr/>
            <p:nvPr/>
          </p:nvGrpSpPr>
          <p:grpSpPr>
            <a:xfrm>
              <a:off x="5328344" y="1453480"/>
              <a:ext cx="3361308" cy="5494709"/>
              <a:chOff x="0" y="1547589"/>
              <a:chExt cx="3361308" cy="5494709"/>
            </a:xfrm>
          </p:grpSpPr>
          <p:pic>
            <p:nvPicPr>
              <p:cNvPr id="13" name="Obraz 12" descr="cart-000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19832" y="4571925"/>
                <a:ext cx="2590800" cy="247650"/>
              </a:xfrm>
              <a:prstGeom prst="rect">
                <a:avLst/>
              </a:prstGeom>
            </p:spPr>
          </p:pic>
          <p:pic>
            <p:nvPicPr>
              <p:cNvPr id="14" name="Obraz 13" descr="cart-000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02593" y="2987749"/>
                <a:ext cx="2009775" cy="219075"/>
              </a:xfrm>
              <a:prstGeom prst="rect">
                <a:avLst/>
              </a:prstGeom>
            </p:spPr>
          </p:pic>
          <p:pic>
            <p:nvPicPr>
              <p:cNvPr id="15" name="Obraz 14" descr="cart-000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03808" y="5724053"/>
                <a:ext cx="2857500" cy="228600"/>
              </a:xfrm>
              <a:prstGeom prst="rect">
                <a:avLst/>
              </a:prstGeom>
            </p:spPr>
          </p:pic>
          <p:pic>
            <p:nvPicPr>
              <p:cNvPr id="16" name="Obraz 15" descr="cart-0005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21643" y="3275781"/>
                <a:ext cx="1990725" cy="247650"/>
              </a:xfrm>
              <a:prstGeom prst="rect">
                <a:avLst/>
              </a:prstGeom>
            </p:spPr>
          </p:pic>
          <p:pic>
            <p:nvPicPr>
              <p:cNvPr id="17" name="Obraz 16" descr="cart-0006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07864" y="6588149"/>
                <a:ext cx="2305050" cy="247650"/>
              </a:xfrm>
              <a:prstGeom prst="rect">
                <a:avLst/>
              </a:prstGeom>
            </p:spPr>
          </p:pic>
          <p:pic>
            <p:nvPicPr>
              <p:cNvPr id="18" name="Obraz 17" descr="cart-0007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23888" y="5075981"/>
                <a:ext cx="2124075" cy="228600"/>
              </a:xfrm>
              <a:prstGeom prst="rect">
                <a:avLst/>
              </a:prstGeom>
            </p:spPr>
          </p:pic>
          <p:pic>
            <p:nvPicPr>
              <p:cNvPr id="19" name="Obraz 18" descr="cart-0008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35943" y="2123653"/>
                <a:ext cx="1876425" cy="247650"/>
              </a:xfrm>
              <a:prstGeom prst="rect">
                <a:avLst/>
              </a:prstGeom>
            </p:spPr>
          </p:pic>
          <p:pic>
            <p:nvPicPr>
              <p:cNvPr id="20" name="Obraz 19" descr="cart-0009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67904" y="3851845"/>
                <a:ext cx="1905000" cy="247650"/>
              </a:xfrm>
              <a:prstGeom prst="rect">
                <a:avLst/>
              </a:prstGeom>
            </p:spPr>
          </p:pic>
          <p:pic>
            <p:nvPicPr>
              <p:cNvPr id="21" name="Obraz 20" descr="cart-0010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97260" y="2699717"/>
                <a:ext cx="1943100" cy="257175"/>
              </a:xfrm>
              <a:prstGeom prst="rect">
                <a:avLst/>
              </a:prstGeom>
            </p:spPr>
          </p:pic>
          <p:pic>
            <p:nvPicPr>
              <p:cNvPr id="22" name="Obraz 21" descr="cart-0011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445468" y="2411685"/>
                <a:ext cx="1866900" cy="238125"/>
              </a:xfrm>
              <a:prstGeom prst="rect">
                <a:avLst/>
              </a:prstGeom>
            </p:spPr>
          </p:pic>
          <p:pic>
            <p:nvPicPr>
              <p:cNvPr id="23" name="Obraz 22" descr="cart-0012.jp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78818" y="1547589"/>
                <a:ext cx="1733550" cy="228600"/>
              </a:xfrm>
              <a:prstGeom prst="rect">
                <a:avLst/>
              </a:prstGeom>
            </p:spPr>
          </p:pic>
          <p:pic>
            <p:nvPicPr>
              <p:cNvPr id="24" name="Obraz 23" descr="cart-0015.jp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295896" y="4859957"/>
                <a:ext cx="2009775" cy="228600"/>
              </a:xfrm>
              <a:prstGeom prst="rect">
                <a:avLst/>
              </a:prstGeom>
            </p:spPr>
          </p:pic>
          <p:pic>
            <p:nvPicPr>
              <p:cNvPr id="26" name="Obraz 25" descr="cart-0017.jp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19832" y="4139877"/>
                <a:ext cx="2590800" cy="209550"/>
              </a:xfrm>
              <a:prstGeom prst="rect">
                <a:avLst/>
              </a:prstGeom>
            </p:spPr>
          </p:pic>
          <p:pic>
            <p:nvPicPr>
              <p:cNvPr id="27" name="Obraz 26" descr="cart-0018.jp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92745" y="4355901"/>
                <a:ext cx="2619375" cy="247650"/>
              </a:xfrm>
              <a:prstGeom prst="rect">
                <a:avLst/>
              </a:prstGeom>
            </p:spPr>
          </p:pic>
          <p:pic>
            <p:nvPicPr>
              <p:cNvPr id="28" name="Obraz 27" descr="cart-0019.jp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0" y="6804173"/>
                <a:ext cx="3333750" cy="238125"/>
              </a:xfrm>
              <a:prstGeom prst="rect">
                <a:avLst/>
              </a:prstGeom>
            </p:spPr>
          </p:pic>
          <p:pic>
            <p:nvPicPr>
              <p:cNvPr id="29" name="Obraz 28" descr="cart-0020.jp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19832" y="3563813"/>
                <a:ext cx="2590800" cy="257175"/>
              </a:xfrm>
              <a:prstGeom prst="rect">
                <a:avLst/>
              </a:prstGeom>
            </p:spPr>
          </p:pic>
          <p:pic>
            <p:nvPicPr>
              <p:cNvPr id="31" name="Obraz 30" descr="cart-0022.jp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883493" y="1835621"/>
                <a:ext cx="2428875" cy="247650"/>
              </a:xfrm>
              <a:prstGeom prst="rect">
                <a:avLst/>
              </a:prstGeom>
            </p:spPr>
          </p:pic>
          <p:pic>
            <p:nvPicPr>
              <p:cNvPr id="33" name="Obraz 32" descr="cart-0024.jp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87784" y="6340499"/>
                <a:ext cx="2971800" cy="247650"/>
              </a:xfrm>
              <a:prstGeom prst="rect">
                <a:avLst/>
              </a:prstGeom>
            </p:spPr>
          </p:pic>
          <p:pic>
            <p:nvPicPr>
              <p:cNvPr id="34" name="Obraz 33" descr="cart-0025.jpg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21270" y="6156101"/>
                <a:ext cx="2990850" cy="228600"/>
              </a:xfrm>
              <a:prstGeom prst="rect">
                <a:avLst/>
              </a:prstGeom>
            </p:spPr>
          </p:pic>
          <p:pic>
            <p:nvPicPr>
              <p:cNvPr id="36" name="Obraz 35" descr="cart-0027.jpg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359792" y="5940077"/>
                <a:ext cx="2971800" cy="219075"/>
              </a:xfrm>
              <a:prstGeom prst="rect">
                <a:avLst/>
              </a:prstGeom>
            </p:spPr>
          </p:pic>
          <p:grpSp>
            <p:nvGrpSpPr>
              <p:cNvPr id="5" name="Grupa 38"/>
              <p:cNvGrpSpPr/>
              <p:nvPr/>
            </p:nvGrpSpPr>
            <p:grpSpPr>
              <a:xfrm>
                <a:off x="287784" y="5292005"/>
                <a:ext cx="3024336" cy="432048"/>
                <a:chOff x="287784" y="5075981"/>
                <a:chExt cx="3024336" cy="432048"/>
              </a:xfrm>
            </p:grpSpPr>
            <p:pic>
              <p:nvPicPr>
                <p:cNvPr id="35" name="Obraz 34" descr="cart-0026.jpg"/>
                <p:cNvPicPr>
                  <a:picLocks noChangeAspect="1"/>
                </p:cNvPicPr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287784" y="5075981"/>
                  <a:ext cx="3019425" cy="238125"/>
                </a:xfrm>
                <a:prstGeom prst="rect">
                  <a:avLst/>
                </a:prstGeom>
              </p:spPr>
            </p:pic>
            <p:pic>
              <p:nvPicPr>
                <p:cNvPr id="38" name="Obraz 37" descr="cart-0029.jpg"/>
                <p:cNvPicPr>
                  <a:picLocks noChangeAspect="1"/>
                </p:cNvPicPr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587970" y="5308004"/>
                  <a:ext cx="2724150" cy="200025"/>
                </a:xfrm>
                <a:prstGeom prst="rect">
                  <a:avLst/>
                </a:prstGeom>
              </p:spPr>
            </p:pic>
          </p:grpSp>
        </p:grpSp>
        <p:sp>
          <p:nvSpPr>
            <p:cNvPr id="37" name="Prostokąt 36"/>
            <p:cNvSpPr/>
            <p:nvPr/>
          </p:nvSpPr>
          <p:spPr>
            <a:xfrm>
              <a:off x="8568704" y="1403573"/>
              <a:ext cx="144016" cy="5616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0" name="pole tekstowe 39"/>
          <p:cNvSpPr txBox="1"/>
          <p:nvPr/>
        </p:nvSpPr>
        <p:spPr>
          <a:xfrm>
            <a:off x="431800" y="2339677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 długość wyrazów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składnia zdania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szerokość czcionek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sposób zapisu skrótów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nominały walut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zwyczaje narodowe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 wymagania prawne</a:t>
            </a:r>
            <a:endParaRPr lang="pl-PL" sz="3200" dirty="0"/>
          </a:p>
        </p:txBody>
      </p:sp>
      <p:pic>
        <p:nvPicPr>
          <p:cNvPr id="41" name="Obraz 40" descr="125px-Flag_of_Hungary.svg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105137" y="904459"/>
            <a:ext cx="903727" cy="59018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8640712" y="75550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Deutschland</a:t>
            </a:r>
            <a:endParaRPr lang="pl-PL" dirty="0"/>
          </a:p>
        </p:txBody>
      </p: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2760" y="1149370"/>
            <a:ext cx="903725" cy="54223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15776" y="755501"/>
            <a:ext cx="807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Projektowanie -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deutschland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uber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alles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784" y="2339677"/>
            <a:ext cx="97928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rgbClr val="E9256B"/>
                </a:solidFill>
              </a:rPr>
              <a:t>Kugelschreiberzusammenbauanleitungsservicenummer</a:t>
            </a:r>
            <a:endParaRPr lang="pl-PL" sz="2400" b="1" dirty="0" smtClean="0">
              <a:solidFill>
                <a:srgbClr val="E9256B"/>
              </a:solidFill>
            </a:endParaRPr>
          </a:p>
          <a:p>
            <a:endParaRPr lang="pl-PL" sz="2400" b="1" dirty="0" smtClean="0"/>
          </a:p>
          <a:p>
            <a:r>
              <a:rPr lang="pl-PL" sz="2400" b="1" dirty="0" smtClean="0"/>
              <a:t>„</a:t>
            </a:r>
            <a:r>
              <a:rPr lang="pl-PL" sz="2400" dirty="0" smtClean="0"/>
              <a:t>numer serwisowy gdzie można dowiedzieć sie jak złożyć długopis”</a:t>
            </a:r>
            <a:endParaRPr lang="pl-PL" sz="2400" b="1" dirty="0" smtClean="0"/>
          </a:p>
          <a:p>
            <a:endParaRPr lang="pl-PL" sz="2400" b="1" dirty="0" smtClean="0"/>
          </a:p>
          <a:p>
            <a:r>
              <a:rPr lang="pl-PL" sz="2400" b="1" dirty="0" smtClean="0">
                <a:solidFill>
                  <a:srgbClr val="E9256B"/>
                </a:solidFill>
              </a:rPr>
              <a:t>Binnenschifffahrtsstrassenordnungsberufssicherheitschefbeauftragter 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„</a:t>
            </a:r>
            <a:r>
              <a:rPr lang="pl-PL" sz="2400" dirty="0" smtClean="0"/>
              <a:t>człowiek odpowiedzialny za przepisy na statkach poruszających sie po rzekach”</a:t>
            </a:r>
            <a:endParaRPr lang="pl-PL" sz="2400" b="1" dirty="0" smtClean="0"/>
          </a:p>
          <a:p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 flipH="1">
            <a:off x="6624488" y="755501"/>
            <a:ext cx="34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8640712" y="75550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Deutschland</a:t>
            </a:r>
            <a:endParaRPr lang="pl-PL" dirty="0"/>
          </a:p>
        </p:txBody>
      </p:sp>
      <p:pic>
        <p:nvPicPr>
          <p:cNvPr id="6" name="Obraz 5" descr="125px-Flag_of_Hunga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2760" y="1149370"/>
            <a:ext cx="903725" cy="54223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15776" y="755501"/>
            <a:ext cx="713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Projektowanie 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pl-PL" sz="3600" dirty="0" err="1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niemcy</a:t>
            </a:r>
            <a:r>
              <a:rPr lang="pl-PL" sz="3600" dirty="0" smtClean="0">
                <a:solidFill>
                  <a:srgbClr val="E92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wyzwania</a:t>
            </a:r>
            <a:endParaRPr lang="pl-PL" sz="3600" dirty="0">
              <a:solidFill>
                <a:srgbClr val="E92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29393" y="1691605"/>
            <a:ext cx="10055746" cy="4104361"/>
            <a:chOff x="29393" y="1907629"/>
            <a:chExt cx="10055746" cy="4104361"/>
          </a:xfrm>
        </p:grpSpPr>
        <p:pic>
          <p:nvPicPr>
            <p:cNvPr id="12" name="Obraz 11" descr="d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93" y="1907629"/>
              <a:ext cx="5154935" cy="4104361"/>
            </a:xfrm>
            <a:prstGeom prst="rect">
              <a:avLst/>
            </a:prstGeom>
          </p:spPr>
        </p:pic>
        <p:pic>
          <p:nvPicPr>
            <p:cNvPr id="16" name="Obraz 15" descr="u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8304" y="1979637"/>
              <a:ext cx="5116835" cy="3345965"/>
            </a:xfrm>
            <a:prstGeom prst="rect">
              <a:avLst/>
            </a:prstGeom>
          </p:spPr>
        </p:pic>
      </p:grpSp>
      <p:pic>
        <p:nvPicPr>
          <p:cNvPr id="17" name="Obraz 16" descr="cart-00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676" y="6067697"/>
            <a:ext cx="72009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571</Words>
  <Application>Microsoft Office PowerPoint</Application>
  <PresentationFormat>Niestandardowy</PresentationFormat>
  <Paragraphs>148</Paragraphs>
  <Slides>30</Slides>
  <Notes>30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Domyślnie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tarkin</dc:creator>
  <cp:lastModifiedBy>admin</cp:lastModifiedBy>
  <cp:revision>223</cp:revision>
  <dcterms:created xsi:type="dcterms:W3CDTF">2011-09-06T16:28:04Z</dcterms:created>
  <dcterms:modified xsi:type="dcterms:W3CDTF">2011-10-09T23:48:17Z</dcterms:modified>
</cp:coreProperties>
</file>