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72" r:id="rId5"/>
    <p:sldId id="271" r:id="rId6"/>
    <p:sldId id="269" r:id="rId7"/>
    <p:sldId id="266" r:id="rId8"/>
    <p:sldId id="265" r:id="rId9"/>
    <p:sldId id="268" r:id="rId10"/>
    <p:sldId id="264" r:id="rId11"/>
    <p:sldId id="263" r:id="rId12"/>
    <p:sldId id="273" r:id="rId13"/>
    <p:sldId id="267" r:id="rId14"/>
    <p:sldId id="261" r:id="rId15"/>
    <p:sldId id="274" r:id="rId16"/>
    <p:sldId id="270" r:id="rId17"/>
    <p:sldId id="275" r:id="rId18"/>
    <p:sldId id="276" r:id="rId19"/>
    <p:sldId id="277" r:id="rId20"/>
    <p:sldId id="279" r:id="rId21"/>
    <p:sldId id="280" r:id="rId22"/>
    <p:sldId id="278" r:id="rId23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464" y="-8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koroszyt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rtek\Pulpit\mobilni%20stat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spPr>
            <a:effectLst/>
          </c:spPr>
          <c:invertIfNegative val="1"/>
          <c:dLbls>
            <c:dLbl>
              <c:idx val="0"/>
              <c:layout>
                <c:manualLayout>
                  <c:x val="0.0151173679115019"/>
                  <c:y val="-0.01567727042674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1757952820057"/>
                  <c:y val="-0.0235159056401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5117367911502"/>
                  <c:y val="-0.0274355318544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671883018288973"/>
                  <c:y val="0.176369600908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67970754572243"/>
                  <c:y val="0.176369292300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Arkusz2!$K$12:$K$16</c:f>
              <c:strCache>
                <c:ptCount val="5"/>
                <c:pt idx="0">
                  <c:v>UK</c:v>
                </c:pt>
                <c:pt idx="1">
                  <c:v>Germany</c:v>
                </c:pt>
                <c:pt idx="2">
                  <c:v>France</c:v>
                </c:pt>
                <c:pt idx="3">
                  <c:v>Italy</c:v>
                </c:pt>
                <c:pt idx="4">
                  <c:v>Spain</c:v>
                </c:pt>
              </c:strCache>
            </c:strRef>
          </c:cat>
          <c:val>
            <c:numRef>
              <c:f>Arkusz2!$L$12:$L$16</c:f>
              <c:numCache>
                <c:formatCode>0%</c:formatCode>
                <c:ptCount val="5"/>
                <c:pt idx="0">
                  <c:v>1.18</c:v>
                </c:pt>
                <c:pt idx="1">
                  <c:v>0.45</c:v>
                </c:pt>
                <c:pt idx="2">
                  <c:v>0.24</c:v>
                </c:pt>
                <c:pt idx="3">
                  <c:v>-0.05</c:v>
                </c:pt>
                <c:pt idx="4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914968"/>
        <c:axId val="164205736"/>
        <c:axId val="0"/>
      </c:bar3DChart>
      <c:catAx>
        <c:axId val="114914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pl-PL"/>
          </a:p>
        </c:txPr>
        <c:crossAx val="164205736"/>
        <c:crosses val="autoZero"/>
        <c:auto val="1"/>
        <c:lblAlgn val="ctr"/>
        <c:lblOffset val="100"/>
        <c:noMultiLvlLbl val="0"/>
      </c:catAx>
      <c:valAx>
        <c:axId val="164205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4914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0000"/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0080FF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cat>
            <c:strRef>
              <c:f>Arkusz2!$A$20:$A$25</c:f>
              <c:strCache>
                <c:ptCount val="6"/>
                <c:pt idx="0">
                  <c:v>AndroidOS</c:v>
                </c:pt>
                <c:pt idx="1">
                  <c:v>BlackBerry</c:v>
                </c:pt>
                <c:pt idx="2">
                  <c:v>iOS</c:v>
                </c:pt>
                <c:pt idx="3">
                  <c:v>Strona Lekka</c:v>
                </c:pt>
                <c:pt idx="4">
                  <c:v>SymbianOS</c:v>
                </c:pt>
                <c:pt idx="5">
                  <c:v>Windows Mobile</c:v>
                </c:pt>
              </c:strCache>
            </c:strRef>
          </c:cat>
          <c:val>
            <c:numRef>
              <c:f>Arkusz2!$C$20:$C$25</c:f>
              <c:numCache>
                <c:formatCode>0.000%</c:formatCode>
                <c:ptCount val="6"/>
                <c:pt idx="0">
                  <c:v>0.219381752059044</c:v>
                </c:pt>
                <c:pt idx="1">
                  <c:v>0.00702392412735765</c:v>
                </c:pt>
                <c:pt idx="2">
                  <c:v>0.0866402823831427</c:v>
                </c:pt>
                <c:pt idx="3">
                  <c:v>0.662994259635613</c:v>
                </c:pt>
                <c:pt idx="4">
                  <c:v>0.0195742860198952</c:v>
                </c:pt>
                <c:pt idx="5">
                  <c:v>0.00438549577494919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0.26269</cdr:x>
      <cdr:y>0.5925</cdr:y>
    </cdr:from>
    <cdr:to>
      <cdr:x>0.3644</cdr:x>
      <cdr:y>0.74067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231926" y="2303512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66,3%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0.44915</cdr:x>
      <cdr:y>0.20355</cdr:y>
    </cdr:from>
    <cdr:to>
      <cdr:x>0.55085</cdr:x>
      <cdr:y>0.35172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3816102" y="791344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pl-PL" sz="1100" dirty="0" smtClean="0"/>
            <a:t>21,94%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0.64408</cdr:x>
      <cdr:y>0.38876</cdr:y>
    </cdr:from>
    <cdr:to>
      <cdr:x>0.74578</cdr:x>
      <cdr:y>0.53693</cdr:y>
    </cdr:to>
    <cdr:sp macro="" textlink="">
      <cdr:nvSpPr>
        <cdr:cNvPr id="4" name="pole tekstowe 1"/>
        <cdr:cNvSpPr txBox="1"/>
      </cdr:nvSpPr>
      <cdr:spPr>
        <a:xfrm xmlns:a="http://schemas.openxmlformats.org/drawingml/2006/main">
          <a:off x="5472286" y="1511424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pl-PL" sz="1100" dirty="0" smtClean="0"/>
            <a:t>0,7%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0.5339</cdr:x>
      <cdr:y>0.48137</cdr:y>
    </cdr:from>
    <cdr:to>
      <cdr:x>0.6356</cdr:x>
      <cdr:y>0.62954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4536182" y="1871464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pl-PL" dirty="0" smtClean="0"/>
            <a:t>8</a:t>
          </a:r>
          <a:r>
            <a:rPr lang="pl-PL" sz="1100" dirty="0" smtClean="0"/>
            <a:t>,67%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0.33982</cdr:x>
      <cdr:y>0</cdr:y>
    </cdr:from>
    <cdr:to>
      <cdr:x>0.44152</cdr:x>
      <cdr:y>0.14817</cdr:y>
    </cdr:to>
    <cdr:sp macro="" textlink="">
      <cdr:nvSpPr>
        <cdr:cNvPr id="6" name="pole tekstowe 1"/>
        <cdr:cNvSpPr txBox="1"/>
      </cdr:nvSpPr>
      <cdr:spPr>
        <a:xfrm xmlns:a="http://schemas.openxmlformats.org/drawingml/2006/main">
          <a:off x="2520280" y="-72008"/>
          <a:ext cx="754278" cy="48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pl-PL" dirty="0" smtClean="0"/>
            <a:t>1</a:t>
          </a:r>
          <a:r>
            <a:rPr lang="pl-PL" sz="1100" dirty="0" smtClean="0"/>
            <a:t>,96%</a:t>
          </a:r>
          <a:endParaRPr lang="pl-PL" sz="1100" dirty="0"/>
        </a:p>
      </cdr:txBody>
    </cdr:sp>
  </cdr:relSizeAnchor>
  <cdr:relSizeAnchor xmlns:cdr="http://schemas.openxmlformats.org/drawingml/2006/chartDrawing">
    <cdr:from>
      <cdr:x>0.40778</cdr:x>
      <cdr:y>0</cdr:y>
    </cdr:from>
    <cdr:to>
      <cdr:x>0.50949</cdr:x>
      <cdr:y>0.14817</cdr:y>
    </cdr:to>
    <cdr:sp macro="" textlink="">
      <cdr:nvSpPr>
        <cdr:cNvPr id="7" name="pole tekstowe 1"/>
        <cdr:cNvSpPr txBox="1"/>
      </cdr:nvSpPr>
      <cdr:spPr>
        <a:xfrm xmlns:a="http://schemas.openxmlformats.org/drawingml/2006/main">
          <a:off x="3024336" y="-72008"/>
          <a:ext cx="754278" cy="501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pl-PL" sz="1100" dirty="0" smtClean="0"/>
            <a:t>0,43%</a:t>
          </a:r>
          <a:endParaRPr lang="pl-PL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AE20FEF-71F9-48E6-997D-302A45D7E6BF}" type="slidenum">
              <a:t>‹nr›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0811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885A789-AF14-435A-AB14-9ACA832057C5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01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SimSun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3F2197-C00A-4504-A85A-4DF5C1967AE8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8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669DFB-D2C0-477D-925C-4DF117A85B11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8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3A9217-3EE5-4819-A983-217C7353EFE5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7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1F7BD1-042C-4F56-8E2F-A7C7E252C424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29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1DB138-8441-4035-9E32-67EF6D2FF9FA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256E7D-6ED4-4CBE-B4EC-DC155E260D8B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3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CD6560-C3E5-4C08-982D-8C4A7B8E34CF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03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35A4E7-8C68-4BFD-8E94-D03DD59176A2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3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68E3D4-C229-4E61-BDE0-024FF15FDC87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4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38DF6-BB42-42FB-92FC-1749740A6287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9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0F820D-9B61-4371-9EEC-A2B6148FFD04}" type="slidenum"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1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l-PL" sz="28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l-PL" sz="24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SimSun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49DEA45-5EB7-4BA7-9644-F4DAD4DBA623}" type="slidenum">
              <a:t>‹nr›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43200" y="21960"/>
            <a:ext cx="10079640" cy="75563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l-PL" sz="4400" b="0" i="0" u="none" strike="noStrike" kern="1200">
          <a:ln>
            <a:noFill/>
          </a:ln>
          <a:latin typeface="Arial" pitchFamily="18"/>
          <a:ea typeface="SimSun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l-PL" sz="3200" b="0" i="0" u="none" strike="noStrike" kern="1200">
          <a:ln>
            <a:noFill/>
          </a:ln>
          <a:latin typeface="Arial" pitchFamily="18"/>
          <a:ea typeface="SimSun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791840" y="2411685"/>
            <a:ext cx="85154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 err="1" smtClean="0"/>
              <a:t>Mobility</a:t>
            </a:r>
            <a:endParaRPr lang="pl-PL" sz="4400" dirty="0"/>
          </a:p>
          <a:p>
            <a:pPr algn="ctr"/>
            <a:r>
              <a:rPr lang="pl-PL" sz="4400" dirty="0" smtClean="0"/>
              <a:t>Technology </a:t>
            </a:r>
            <a:r>
              <a:rPr lang="pl-PL" sz="4400" dirty="0" err="1"/>
              <a:t>Overtakes</a:t>
            </a:r>
            <a:r>
              <a:rPr lang="pl-PL" sz="4400" dirty="0"/>
              <a:t> </a:t>
            </a:r>
            <a:r>
              <a:rPr lang="pl-PL" sz="4400" dirty="0" err="1"/>
              <a:t>Users</a:t>
            </a:r>
            <a:r>
              <a:rPr lang="pl-PL" sz="4400" dirty="0"/>
              <a:t>’ </a:t>
            </a:r>
            <a:r>
              <a:rPr lang="pl-PL" sz="4400" dirty="0" err="1"/>
              <a:t>Needs</a:t>
            </a:r>
            <a:endParaRPr lang="pl-PL" sz="4400" dirty="0"/>
          </a:p>
        </p:txBody>
      </p:sp>
      <p:sp>
        <p:nvSpPr>
          <p:cNvPr id="3" name="PoleTekstowe 2"/>
          <p:cNvSpPr txBox="1"/>
          <p:nvPr/>
        </p:nvSpPr>
        <p:spPr>
          <a:xfrm>
            <a:off x="4420577" y="5666703"/>
            <a:ext cx="2992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Kamil Brzeziński</a:t>
            </a:r>
          </a:p>
          <a:p>
            <a:r>
              <a:rPr lang="pl-PL" dirty="0" err="1" smtClean="0"/>
              <a:t>Head</a:t>
            </a:r>
            <a:r>
              <a:rPr lang="pl-PL" dirty="0" smtClean="0"/>
              <a:t> of Mobile Allegro </a:t>
            </a:r>
            <a:r>
              <a:rPr lang="pl-PL" dirty="0" err="1" smtClean="0"/>
              <a:t>Group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rzut ekranu 2011-10-07 (godz. 09.07.0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32" y="683493"/>
            <a:ext cx="5499100" cy="4851400"/>
          </a:xfrm>
          <a:prstGeom prst="rect">
            <a:avLst/>
          </a:prstGeom>
        </p:spPr>
      </p:pic>
      <p:sp>
        <p:nvSpPr>
          <p:cNvPr id="2" name="PoleTekstowe 1"/>
          <p:cNvSpPr txBox="1"/>
          <p:nvPr/>
        </p:nvSpPr>
        <p:spPr>
          <a:xfrm>
            <a:off x="1943968" y="755501"/>
            <a:ext cx="1109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/>
              <a:t>NFC</a:t>
            </a:r>
            <a:endParaRPr lang="pl-PL" sz="4400" dirty="0"/>
          </a:p>
        </p:txBody>
      </p:sp>
      <p:pic>
        <p:nvPicPr>
          <p:cNvPr id="3" name="Obraz 2" descr="Zrzut ekranu 2011-10-07 (godz. 08.58.48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1763613"/>
            <a:ext cx="4127500" cy="45085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25" y="334778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448024" y="644413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Siri</a:t>
            </a:r>
            <a:r>
              <a:rPr lang="pl-PL" dirty="0" smtClean="0"/>
              <a:t> in </a:t>
            </a:r>
            <a:r>
              <a:rPr lang="pl-PL" dirty="0" err="1" smtClean="0"/>
              <a:t>iPhone</a:t>
            </a:r>
            <a:r>
              <a:rPr lang="pl-PL" dirty="0" smtClean="0"/>
              <a:t> 4S</a:t>
            </a:r>
            <a:endParaRPr lang="pl-PL" dirty="0"/>
          </a:p>
        </p:txBody>
      </p:sp>
      <p:pic>
        <p:nvPicPr>
          <p:cNvPr id="3" name="Obraz 2" descr="Zrzut ekranu 2011-10-07 (godz. 08.55.0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84" y="1442439"/>
            <a:ext cx="2675260" cy="5104262"/>
          </a:xfrm>
          <a:prstGeom prst="rect">
            <a:avLst/>
          </a:prstGeom>
        </p:spPr>
      </p:pic>
      <p:pic>
        <p:nvPicPr>
          <p:cNvPr id="4" name="Obraz 3" descr="Zrzut ekranu 2011-10-07 (godz. 08.56.19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1475581"/>
            <a:ext cx="2644700" cy="4971309"/>
          </a:xfrm>
          <a:prstGeom prst="rect">
            <a:avLst/>
          </a:prstGeom>
        </p:spPr>
      </p:pic>
      <p:sp>
        <p:nvSpPr>
          <p:cNvPr id="5" name="PoleTekstowe 4"/>
          <p:cNvSpPr txBox="1"/>
          <p:nvPr/>
        </p:nvSpPr>
        <p:spPr>
          <a:xfrm>
            <a:off x="6984528" y="6444133"/>
            <a:ext cx="144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Voice </a:t>
            </a:r>
            <a:r>
              <a:rPr lang="pl-PL" dirty="0" err="1" smtClean="0"/>
              <a:t>Actions</a:t>
            </a:r>
            <a:endParaRPr lang="pl-PL" dirty="0"/>
          </a:p>
        </p:txBody>
      </p:sp>
      <p:sp>
        <p:nvSpPr>
          <p:cNvPr id="6" name="PoleTekstowe 5"/>
          <p:cNvSpPr txBox="1"/>
          <p:nvPr/>
        </p:nvSpPr>
        <p:spPr>
          <a:xfrm>
            <a:off x="791840" y="1043533"/>
            <a:ext cx="2395207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Voice </a:t>
            </a:r>
            <a:r>
              <a:rPr lang="pl-PL" sz="3200" dirty="0" err="1" smtClean="0"/>
              <a:t>control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0441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719832" y="1043533"/>
            <a:ext cx="4107815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err="1" smtClean="0"/>
              <a:t>Location</a:t>
            </a:r>
            <a:r>
              <a:rPr lang="pl-PL" sz="3200" dirty="0" smtClean="0"/>
              <a:t> </a:t>
            </a:r>
            <a:r>
              <a:rPr lang="pl-PL" sz="3200" dirty="0" err="1" smtClean="0"/>
              <a:t>based</a:t>
            </a:r>
            <a:r>
              <a:rPr lang="pl-PL" sz="3200" dirty="0" smtClean="0"/>
              <a:t> services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88" y="2051645"/>
            <a:ext cx="2197100" cy="6096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2520032" y="219566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Billion</a:t>
            </a:r>
            <a:r>
              <a:rPr lang="pl-PL" dirty="0" smtClean="0"/>
              <a:t> </a:t>
            </a:r>
            <a:r>
              <a:rPr lang="pl-PL" dirty="0" err="1" smtClean="0"/>
              <a:t>check-ins</a:t>
            </a:r>
            <a:r>
              <a:rPr lang="pl-PL" dirty="0" smtClean="0"/>
              <a:t> 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152" y="3707829"/>
            <a:ext cx="5080000" cy="30099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2" y="4283893"/>
            <a:ext cx="1944216" cy="16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3541346" y="3236371"/>
            <a:ext cx="3259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err="1" smtClean="0"/>
              <a:t>Payments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4589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575816" y="1043533"/>
            <a:ext cx="3096320" cy="584776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Mobile </a:t>
            </a:r>
            <a:r>
              <a:rPr lang="pl-PL" sz="3200" dirty="0" err="1" smtClean="0"/>
              <a:t>payments</a:t>
            </a:r>
            <a:endParaRPr lang="pl-PL" sz="3200" dirty="0" smtClean="0"/>
          </a:p>
        </p:txBody>
      </p:sp>
      <p:sp>
        <p:nvSpPr>
          <p:cNvPr id="3" name="PoleTekstowe 2"/>
          <p:cNvSpPr txBox="1"/>
          <p:nvPr/>
        </p:nvSpPr>
        <p:spPr>
          <a:xfrm>
            <a:off x="4176216" y="2699717"/>
            <a:ext cx="569387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NFC</a:t>
            </a:r>
            <a:endParaRPr lang="pl-PL" dirty="0"/>
          </a:p>
        </p:txBody>
      </p:sp>
      <p:sp>
        <p:nvSpPr>
          <p:cNvPr id="4" name="PoleTekstowe 3"/>
          <p:cNvSpPr txBox="1"/>
          <p:nvPr/>
        </p:nvSpPr>
        <p:spPr>
          <a:xfrm>
            <a:off x="4536256" y="5652045"/>
            <a:ext cx="1518364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Google </a:t>
            </a:r>
            <a:r>
              <a:rPr lang="pl-PL" dirty="0" err="1" smtClean="0"/>
              <a:t>Wallet</a:t>
            </a:r>
            <a:endParaRPr lang="pl-PL" dirty="0"/>
          </a:p>
        </p:txBody>
      </p:sp>
      <p:sp>
        <p:nvSpPr>
          <p:cNvPr id="5" name="PoleTekstowe 4"/>
          <p:cNvSpPr txBox="1"/>
          <p:nvPr/>
        </p:nvSpPr>
        <p:spPr>
          <a:xfrm>
            <a:off x="1007864" y="4355901"/>
            <a:ext cx="1326881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UUSD </a:t>
            </a:r>
            <a:r>
              <a:rPr lang="pl-PL" dirty="0" err="1" smtClean="0"/>
              <a:t>codes</a:t>
            </a:r>
            <a:endParaRPr lang="pl-PL" dirty="0"/>
          </a:p>
        </p:txBody>
      </p:sp>
      <p:sp>
        <p:nvSpPr>
          <p:cNvPr id="6" name="PoleTekstowe 5"/>
          <p:cNvSpPr txBox="1"/>
          <p:nvPr/>
        </p:nvSpPr>
        <p:spPr>
          <a:xfrm>
            <a:off x="5904408" y="2123653"/>
            <a:ext cx="1313806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err="1" smtClean="0"/>
              <a:t>applications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464" y="3851845"/>
            <a:ext cx="3254028" cy="2745780"/>
          </a:xfrm>
          <a:prstGeom prst="rect">
            <a:avLst/>
          </a:prstGeom>
        </p:spPr>
      </p:pic>
      <p:sp>
        <p:nvSpPr>
          <p:cNvPr id="8" name="PoleTekstowe 7"/>
          <p:cNvSpPr txBox="1"/>
          <p:nvPr/>
        </p:nvSpPr>
        <p:spPr>
          <a:xfrm>
            <a:off x="1727944" y="3059757"/>
            <a:ext cx="613419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VISA</a:t>
            </a:r>
            <a:endParaRPr lang="pl-PL" dirty="0"/>
          </a:p>
        </p:txBody>
      </p:sp>
      <p:sp>
        <p:nvSpPr>
          <p:cNvPr id="9" name="PoleTekstowe 8"/>
          <p:cNvSpPr txBox="1"/>
          <p:nvPr/>
        </p:nvSpPr>
        <p:spPr>
          <a:xfrm>
            <a:off x="3748942" y="3859220"/>
            <a:ext cx="1290926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err="1"/>
              <a:t>MasterCard</a:t>
            </a:r>
            <a:endParaRPr lang="pl-PL" dirty="0"/>
          </a:p>
        </p:txBody>
      </p:sp>
      <p:sp>
        <p:nvSpPr>
          <p:cNvPr id="10" name="PoleTekstowe 9"/>
          <p:cNvSpPr txBox="1"/>
          <p:nvPr/>
        </p:nvSpPr>
        <p:spPr>
          <a:xfrm>
            <a:off x="1799952" y="5868069"/>
            <a:ext cx="703363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mPay</a:t>
            </a:r>
            <a:endParaRPr lang="pl-PL" dirty="0"/>
          </a:p>
        </p:txBody>
      </p:sp>
      <p:sp>
        <p:nvSpPr>
          <p:cNvPr id="11" name="PoleTekstowe 10"/>
          <p:cNvSpPr txBox="1"/>
          <p:nvPr/>
        </p:nvSpPr>
        <p:spPr>
          <a:xfrm>
            <a:off x="7560592" y="2771725"/>
            <a:ext cx="945353" cy="36933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err="1" smtClean="0"/>
              <a:t>SkyCash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71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295896" y="1043533"/>
            <a:ext cx="3497271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Mobile </a:t>
            </a:r>
            <a:r>
              <a:rPr lang="pl-PL" sz="3200" dirty="0" err="1" smtClean="0"/>
              <a:t>transactions</a:t>
            </a:r>
            <a:endParaRPr lang="pl-PL" sz="3200" dirty="0"/>
          </a:p>
        </p:txBody>
      </p:sp>
      <p:sp>
        <p:nvSpPr>
          <p:cNvPr id="3" name="PoleTekstowe 2"/>
          <p:cNvSpPr txBox="1"/>
          <p:nvPr/>
        </p:nvSpPr>
        <p:spPr>
          <a:xfrm>
            <a:off x="1295896" y="1691605"/>
            <a:ext cx="378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13,5mln </a:t>
            </a:r>
            <a:r>
              <a:rPr lang="pl-PL" dirty="0" err="1" smtClean="0"/>
              <a:t>customers</a:t>
            </a:r>
            <a:r>
              <a:rPr lang="pl-PL" dirty="0" smtClean="0"/>
              <a:t> in Western Europe</a:t>
            </a:r>
            <a:endParaRPr lang="pl-PL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048745"/>
              </p:ext>
            </p:extLst>
          </p:nvPr>
        </p:nvGraphicFramePr>
        <p:xfrm>
          <a:off x="1223888" y="2627709"/>
          <a:ext cx="75608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Tekstowe 5"/>
          <p:cNvSpPr txBox="1"/>
          <p:nvPr/>
        </p:nvSpPr>
        <p:spPr>
          <a:xfrm>
            <a:off x="6142404" y="6106361"/>
            <a:ext cx="1916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Source: </a:t>
            </a:r>
            <a:r>
              <a:rPr lang="pl-PL" sz="1400" dirty="0" err="1" smtClean="0"/>
              <a:t>ComScore</a:t>
            </a:r>
            <a:r>
              <a:rPr lang="pl-PL" sz="1400" dirty="0" smtClean="0"/>
              <a:t> 2011</a:t>
            </a:r>
            <a:endParaRPr lang="pl-PL" sz="14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3240112" y="2267669"/>
            <a:ext cx="419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Mobile </a:t>
            </a:r>
            <a:r>
              <a:rPr lang="pl-PL" dirty="0" err="1" smtClean="0"/>
              <a:t>transactions</a:t>
            </a:r>
            <a:r>
              <a:rPr lang="pl-PL" dirty="0" smtClean="0"/>
              <a:t> </a:t>
            </a:r>
            <a:r>
              <a:rPr lang="pl-PL" dirty="0" err="1" smtClean="0"/>
              <a:t>growth</a:t>
            </a:r>
            <a:r>
              <a:rPr lang="pl-PL" dirty="0" smtClean="0"/>
              <a:t> Q1 vs Q2 2011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56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952080" y="3203773"/>
            <a:ext cx="45439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/>
              <a:t>Allegro </a:t>
            </a:r>
            <a:r>
              <a:rPr lang="pl-PL" sz="6000" dirty="0" err="1"/>
              <a:t>Group</a:t>
            </a:r>
            <a:endParaRPr lang="pl-PL" sz="6000" dirty="0"/>
          </a:p>
          <a:p>
            <a:r>
              <a:rPr lang="pl-PL" sz="6000" dirty="0" smtClean="0"/>
              <a:t>m</a:t>
            </a:r>
            <a:r>
              <a:rPr lang="pl-PL" sz="6000" dirty="0"/>
              <a:t>-</a:t>
            </a:r>
            <a:r>
              <a:rPr lang="pl-PL" sz="6000" dirty="0" err="1" smtClean="0"/>
              <a:t>commerce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7698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791840" y="1043533"/>
            <a:ext cx="4430019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Mobile </a:t>
            </a:r>
            <a:r>
              <a:rPr lang="pl-PL" sz="3200" dirty="0" err="1" smtClean="0"/>
              <a:t>price</a:t>
            </a:r>
            <a:r>
              <a:rPr lang="pl-PL" sz="3200" dirty="0" smtClean="0"/>
              <a:t> </a:t>
            </a:r>
            <a:r>
              <a:rPr lang="pl-PL" sz="3200" dirty="0" err="1" smtClean="0"/>
              <a:t>comparision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2339677"/>
            <a:ext cx="5753100" cy="4064000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863848" y="2411685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2mln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searches</a:t>
            </a:r>
            <a:r>
              <a:rPr lang="pl-PL" dirty="0" smtClean="0"/>
              <a:t>/</a:t>
            </a:r>
            <a:r>
              <a:rPr lang="pl-PL" dirty="0" err="1" smtClean="0"/>
              <a:t>week</a:t>
            </a:r>
            <a:endParaRPr lang="pl-PL" dirty="0"/>
          </a:p>
        </p:txBody>
      </p:sp>
      <p:pic>
        <p:nvPicPr>
          <p:cNvPr id="5" name="Picture 6" descr="http://4.bp.blogspot.com/_5q7sNA2Tcc8/TMFiZ40MkxI/AAAAAAAAABY/ICy_yLmk3g8/s1600/barc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2480" y="5075981"/>
            <a:ext cx="2924894" cy="1937267"/>
          </a:xfrm>
          <a:prstGeom prst="rect">
            <a:avLst/>
          </a:prstGeom>
          <a:noFill/>
        </p:spPr>
      </p:pic>
      <p:sp>
        <p:nvSpPr>
          <p:cNvPr id="6" name="PoleTekstowe 5"/>
          <p:cNvSpPr txBox="1"/>
          <p:nvPr/>
        </p:nvSpPr>
        <p:spPr>
          <a:xfrm>
            <a:off x="863848" y="2915741"/>
            <a:ext cx="26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4500 </a:t>
            </a:r>
            <a:r>
              <a:rPr lang="pl-PL" dirty="0" err="1" smtClean="0"/>
              <a:t>barcode</a:t>
            </a:r>
            <a:r>
              <a:rPr lang="pl-PL" dirty="0" smtClean="0"/>
              <a:t> </a:t>
            </a:r>
            <a:r>
              <a:rPr lang="pl-PL" dirty="0" err="1" smtClean="0"/>
              <a:t>scans</a:t>
            </a:r>
            <a:r>
              <a:rPr lang="pl-PL" dirty="0" smtClean="0"/>
              <a:t>/</a:t>
            </a:r>
            <a:r>
              <a:rPr lang="pl-PL" dirty="0" err="1" smtClean="0"/>
              <a:t>week</a:t>
            </a:r>
            <a:endParaRPr lang="pl-PL" dirty="0"/>
          </a:p>
        </p:txBody>
      </p:sp>
      <p:sp>
        <p:nvSpPr>
          <p:cNvPr id="7" name="PoleTekstowe 6"/>
          <p:cNvSpPr txBox="1"/>
          <p:nvPr/>
        </p:nvSpPr>
        <p:spPr>
          <a:xfrm>
            <a:off x="863848" y="3419797"/>
            <a:ext cx="200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2 000 </a:t>
            </a:r>
            <a:r>
              <a:rPr lang="pl-PL" dirty="0" err="1" smtClean="0"/>
              <a:t>images</a:t>
            </a:r>
            <a:r>
              <a:rPr lang="pl-PL" dirty="0" smtClean="0"/>
              <a:t>/</a:t>
            </a:r>
            <a:r>
              <a:rPr lang="pl-PL" dirty="0" err="1" smtClean="0"/>
              <a:t>week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82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791840" y="1043533"/>
            <a:ext cx="2967078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Mobile </a:t>
            </a:r>
            <a:r>
              <a:rPr lang="pl-PL" sz="3200" dirty="0" err="1" smtClean="0"/>
              <a:t>vouchers</a:t>
            </a:r>
            <a:endParaRPr lang="pl-PL" sz="3200" dirty="0"/>
          </a:p>
        </p:txBody>
      </p:sp>
      <p:pic>
        <p:nvPicPr>
          <p:cNvPr id="3" name="Obraz 2" descr="20111007104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4" y="1763613"/>
            <a:ext cx="2909074" cy="5175727"/>
          </a:xfrm>
          <a:prstGeom prst="rect">
            <a:avLst/>
          </a:prstGeom>
        </p:spPr>
      </p:pic>
      <p:pic>
        <p:nvPicPr>
          <p:cNvPr id="4" name="Obraz 3" descr="201110071039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96" y="1763613"/>
            <a:ext cx="2880320" cy="5124568"/>
          </a:xfrm>
          <a:prstGeom prst="rect">
            <a:avLst/>
          </a:prstGeom>
        </p:spPr>
      </p:pic>
      <p:pic>
        <p:nvPicPr>
          <p:cNvPr id="5" name="Obraz 4" descr="201110071039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60" y="1763613"/>
            <a:ext cx="2924100" cy="52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3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791840" y="1043533"/>
            <a:ext cx="2979502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Mobile shopping</a:t>
            </a:r>
            <a:endParaRPr lang="pl-PL" sz="3200" dirty="0"/>
          </a:p>
        </p:txBody>
      </p:sp>
      <p:graphicFrame>
        <p:nvGraphicFramePr>
          <p:cNvPr id="3" name="Symbol zastępczy zawartości 5"/>
          <p:cNvGraphicFramePr>
            <a:graphicFrameLocks/>
          </p:cNvGraphicFramePr>
          <p:nvPr/>
        </p:nvGraphicFramePr>
        <p:xfrm>
          <a:off x="827584" y="2492896"/>
          <a:ext cx="7416502" cy="338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Tekstowe 3"/>
          <p:cNvSpPr txBox="1"/>
          <p:nvPr/>
        </p:nvSpPr>
        <p:spPr>
          <a:xfrm>
            <a:off x="935856" y="5796061"/>
            <a:ext cx="448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Over</a:t>
            </a:r>
            <a:r>
              <a:rPr lang="pl-PL" dirty="0" smtClean="0"/>
              <a:t> 2.5 mln </a:t>
            </a:r>
            <a:r>
              <a:rPr lang="en-US" dirty="0" smtClean="0"/>
              <a:t>monthly</a:t>
            </a:r>
            <a:r>
              <a:rPr lang="pl-PL" dirty="0" smtClean="0"/>
              <a:t> </a:t>
            </a:r>
            <a:r>
              <a:rPr lang="pl-PL" dirty="0" err="1" smtClean="0"/>
              <a:t>visits</a:t>
            </a:r>
            <a:r>
              <a:rPr lang="pl-PL" dirty="0" smtClean="0"/>
              <a:t> via mobile Allegro</a:t>
            </a:r>
            <a:endParaRPr lang="pl-PL" dirty="0"/>
          </a:p>
        </p:txBody>
      </p:sp>
      <p:sp>
        <p:nvSpPr>
          <p:cNvPr id="5" name="PoleTekstowe 4"/>
          <p:cNvSpPr txBox="1"/>
          <p:nvPr/>
        </p:nvSpPr>
        <p:spPr>
          <a:xfrm>
            <a:off x="935856" y="6300117"/>
            <a:ext cx="386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Over</a:t>
            </a:r>
            <a:r>
              <a:rPr lang="pl-PL" dirty="0" smtClean="0"/>
              <a:t> 40% </a:t>
            </a:r>
            <a:r>
              <a:rPr lang="pl-PL" dirty="0" err="1" smtClean="0"/>
              <a:t>conversion</a:t>
            </a:r>
            <a:r>
              <a:rPr lang="pl-PL" dirty="0" smtClean="0"/>
              <a:t> in mobile </a:t>
            </a:r>
            <a:r>
              <a:rPr lang="pl-PL" dirty="0" err="1" smtClean="0"/>
              <a:t>Ceneo</a:t>
            </a:r>
            <a:endParaRPr lang="pl-PL" dirty="0"/>
          </a:p>
        </p:txBody>
      </p:sp>
      <p:sp>
        <p:nvSpPr>
          <p:cNvPr id="6" name="PoleTekstowe 5"/>
          <p:cNvSpPr txBox="1"/>
          <p:nvPr/>
        </p:nvSpPr>
        <p:spPr>
          <a:xfrm>
            <a:off x="2304008" y="1979637"/>
            <a:ext cx="328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Mobile </a:t>
            </a:r>
            <a:r>
              <a:rPr lang="pl-PL" dirty="0" err="1" smtClean="0"/>
              <a:t>transactions</a:t>
            </a:r>
            <a:r>
              <a:rPr lang="pl-PL" dirty="0" smtClean="0"/>
              <a:t> per platform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0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2" y="1187549"/>
            <a:ext cx="2425700" cy="2984500"/>
          </a:xfrm>
          <a:prstGeom prst="rect">
            <a:avLst/>
          </a:prstGeom>
        </p:spPr>
      </p:pic>
      <p:sp>
        <p:nvSpPr>
          <p:cNvPr id="3" name="PoleTekstowe 2"/>
          <p:cNvSpPr txBox="1"/>
          <p:nvPr/>
        </p:nvSpPr>
        <p:spPr>
          <a:xfrm>
            <a:off x="3672160" y="1259557"/>
            <a:ext cx="29071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Who</a:t>
            </a:r>
            <a:r>
              <a:rPr lang="pl-PL" sz="3200" dirty="0" smtClean="0"/>
              <a:t> </a:t>
            </a:r>
            <a:r>
              <a:rPr lang="pl-PL" sz="3200" dirty="0" err="1" smtClean="0"/>
              <a:t>is</a:t>
            </a:r>
            <a:r>
              <a:rPr lang="pl-PL" sz="3200" dirty="0" smtClean="0"/>
              <a:t> </a:t>
            </a:r>
            <a:r>
              <a:rPr lang="pl-PL" sz="3200" dirty="0" err="1" smtClean="0"/>
              <a:t>this</a:t>
            </a:r>
            <a:r>
              <a:rPr lang="pl-PL" sz="3200" dirty="0" smtClean="0"/>
              <a:t> </a:t>
            </a:r>
            <a:r>
              <a:rPr lang="pl-PL" sz="3200" dirty="0" err="1" smtClean="0"/>
              <a:t>guy</a:t>
            </a:r>
            <a:r>
              <a:rPr lang="pl-PL" sz="3200" dirty="0" smtClean="0"/>
              <a:t>?</a:t>
            </a:r>
            <a:endParaRPr lang="pl-PL" sz="3200" dirty="0"/>
          </a:p>
        </p:txBody>
      </p:sp>
      <p:sp>
        <p:nvSpPr>
          <p:cNvPr id="4" name="PoleTekstowe 3"/>
          <p:cNvSpPr txBox="1"/>
          <p:nvPr/>
        </p:nvSpPr>
        <p:spPr>
          <a:xfrm>
            <a:off x="143768" y="5147989"/>
            <a:ext cx="100848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pl-PL" sz="2800" dirty="0" smtClean="0"/>
              <a:t>IT </a:t>
            </a:r>
            <a:r>
              <a:rPr lang="pl-PL" sz="2800" dirty="0" err="1" smtClean="0"/>
              <a:t>background</a:t>
            </a:r>
            <a:r>
              <a:rPr lang="pl-PL" sz="2800" dirty="0" smtClean="0"/>
              <a:t> from developer, tester, </a:t>
            </a:r>
            <a:r>
              <a:rPr lang="pl-PL" sz="2800" dirty="0" err="1" smtClean="0"/>
              <a:t>comapany</a:t>
            </a:r>
            <a:r>
              <a:rPr lang="pl-PL" sz="2800" dirty="0" smtClean="0"/>
              <a:t> </a:t>
            </a:r>
            <a:r>
              <a:rPr lang="pl-PL" sz="2800" dirty="0" err="1" smtClean="0"/>
              <a:t>owner</a:t>
            </a:r>
            <a:r>
              <a:rPr lang="pl-PL" sz="2800" dirty="0" smtClean="0"/>
              <a:t>, manager</a:t>
            </a:r>
          </a:p>
          <a:p>
            <a:pPr marL="285750" indent="-285750">
              <a:buFont typeface="Wingdings" charset="2"/>
              <a:buChar char="Ø"/>
            </a:pPr>
            <a:r>
              <a:rPr lang="pl-PL" sz="2800" dirty="0"/>
              <a:t>Publisher and </a:t>
            </a:r>
            <a:r>
              <a:rPr lang="en-US" sz="2800" dirty="0" err="1"/>
              <a:t>jurnalist</a:t>
            </a:r>
            <a:endParaRPr lang="en-US" sz="2800" dirty="0"/>
          </a:p>
          <a:p>
            <a:pPr marL="285750" indent="-285750">
              <a:buFont typeface="Wingdings" charset="2"/>
              <a:buChar char="Ø"/>
            </a:pPr>
            <a:r>
              <a:rPr lang="pl-PL" sz="2800" dirty="0" err="1"/>
              <a:t>Salesman</a:t>
            </a:r>
            <a:endParaRPr lang="pl-PL" sz="2800" dirty="0"/>
          </a:p>
        </p:txBody>
      </p:sp>
      <p:sp>
        <p:nvSpPr>
          <p:cNvPr id="8" name="PoleTekstowe 7"/>
          <p:cNvSpPr txBox="1"/>
          <p:nvPr/>
        </p:nvSpPr>
        <p:spPr>
          <a:xfrm>
            <a:off x="3888184" y="3131765"/>
            <a:ext cx="6253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err="1" smtClean="0"/>
              <a:t>Head</a:t>
            </a:r>
            <a:r>
              <a:rPr lang="pl-PL" sz="3600" dirty="0" smtClean="0"/>
              <a:t> of Mobile in Allegro </a:t>
            </a:r>
            <a:r>
              <a:rPr lang="pl-PL" sz="3600" dirty="0" err="1" smtClean="0"/>
              <a:t>Group</a:t>
            </a:r>
            <a:endParaRPr lang="pl-PL" sz="3600" dirty="0"/>
          </a:p>
        </p:txBody>
      </p:sp>
      <p:sp>
        <p:nvSpPr>
          <p:cNvPr id="9" name="PoleTekstowe 8"/>
          <p:cNvSpPr txBox="1"/>
          <p:nvPr/>
        </p:nvSpPr>
        <p:spPr>
          <a:xfrm>
            <a:off x="3456136" y="2555701"/>
            <a:ext cx="1781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 smtClean="0"/>
              <a:t>Current</a:t>
            </a:r>
            <a:endParaRPr lang="pl-PL" sz="4000" dirty="0"/>
          </a:p>
        </p:txBody>
      </p:sp>
      <p:sp>
        <p:nvSpPr>
          <p:cNvPr id="10" name="PoleTekstowe 9"/>
          <p:cNvSpPr txBox="1"/>
          <p:nvPr/>
        </p:nvSpPr>
        <p:spPr>
          <a:xfrm>
            <a:off x="215776" y="4499917"/>
            <a:ext cx="10009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Past: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476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zytkownik\Pulpit\ShowItem_2_v2_alt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864" y="2339677"/>
            <a:ext cx="2592288" cy="3783120"/>
          </a:xfrm>
          <a:prstGeom prst="rect">
            <a:avLst/>
          </a:prstGeom>
          <a:noFill/>
        </p:spPr>
      </p:pic>
      <p:sp>
        <p:nvSpPr>
          <p:cNvPr id="3" name="PoleTekstowe 2"/>
          <p:cNvSpPr txBox="1"/>
          <p:nvPr/>
        </p:nvSpPr>
        <p:spPr>
          <a:xfrm>
            <a:off x="503808" y="1115541"/>
            <a:ext cx="8848696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Mobile </a:t>
            </a:r>
            <a:r>
              <a:rPr lang="pl-PL" sz="3200" dirty="0" err="1" smtClean="0"/>
              <a:t>sites</a:t>
            </a:r>
            <a:r>
              <a:rPr lang="pl-PL" sz="3200" dirty="0" smtClean="0"/>
              <a:t> </a:t>
            </a:r>
            <a:r>
              <a:rPr lang="pl-PL" sz="3200" dirty="0" err="1" smtClean="0"/>
              <a:t>are</a:t>
            </a:r>
            <a:r>
              <a:rPr lang="pl-PL" sz="3200" dirty="0" smtClean="0"/>
              <a:t> </a:t>
            </a:r>
            <a:r>
              <a:rPr lang="pl-PL" sz="3200" dirty="0" err="1" smtClean="0"/>
              <a:t>still</a:t>
            </a:r>
            <a:r>
              <a:rPr lang="pl-PL" sz="3200" dirty="0" smtClean="0"/>
              <a:t> </a:t>
            </a:r>
            <a:r>
              <a:rPr lang="pl-PL" sz="3200" dirty="0" err="1" smtClean="0"/>
              <a:t>more</a:t>
            </a:r>
            <a:r>
              <a:rPr lang="pl-PL" sz="3200" dirty="0" smtClean="0"/>
              <a:t> popular </a:t>
            </a:r>
            <a:r>
              <a:rPr lang="pl-PL" sz="3200" dirty="0" err="1" smtClean="0"/>
              <a:t>than</a:t>
            </a:r>
            <a:r>
              <a:rPr lang="pl-PL" sz="3200" dirty="0" smtClean="0"/>
              <a:t> </a:t>
            </a:r>
            <a:r>
              <a:rPr lang="pl-PL" sz="3200" dirty="0" err="1" smtClean="0"/>
              <a:t>applications</a:t>
            </a:r>
            <a:endParaRPr lang="pl-PL" sz="3200" dirty="0"/>
          </a:p>
        </p:txBody>
      </p:sp>
      <p:pic>
        <p:nvPicPr>
          <p:cNvPr id="4" name="Picture 4" descr="C:\Documents and Settings\bartek\Pulpit\20111005092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496" y="2411685"/>
            <a:ext cx="2203444" cy="3672408"/>
          </a:xfrm>
          <a:prstGeom prst="rect">
            <a:avLst/>
          </a:prstGeom>
          <a:noFill/>
        </p:spPr>
      </p:pic>
      <p:sp>
        <p:nvSpPr>
          <p:cNvPr id="5" name="PoleTekstowe 4"/>
          <p:cNvSpPr txBox="1"/>
          <p:nvPr/>
        </p:nvSpPr>
        <p:spPr>
          <a:xfrm>
            <a:off x="4896296" y="3707829"/>
            <a:ext cx="695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0" dirty="0" smtClean="0"/>
              <a:t>&gt;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23627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225005" y="2483693"/>
            <a:ext cx="985562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dirty="0" err="1" smtClean="0"/>
              <a:t>Don’t</a:t>
            </a:r>
            <a:r>
              <a:rPr lang="pl-PL" sz="5400" dirty="0" smtClean="0"/>
              <a:t> </a:t>
            </a:r>
            <a:r>
              <a:rPr lang="pl-PL" sz="5400" dirty="0" err="1"/>
              <a:t>a</a:t>
            </a:r>
            <a:r>
              <a:rPr lang="pl-PL" sz="5400" dirty="0" err="1" smtClean="0"/>
              <a:t>sk</a:t>
            </a:r>
            <a:r>
              <a:rPr lang="pl-PL" sz="5400" dirty="0" smtClean="0"/>
              <a:t> </a:t>
            </a:r>
            <a:r>
              <a:rPr lang="pl-PL" sz="5400" dirty="0" err="1" smtClean="0"/>
              <a:t>user</a:t>
            </a:r>
            <a:r>
              <a:rPr lang="pl-PL" sz="5400" dirty="0" smtClean="0"/>
              <a:t> </a:t>
            </a:r>
            <a:r>
              <a:rPr lang="pl-PL" sz="5400" dirty="0" err="1" smtClean="0"/>
              <a:t>what</a:t>
            </a:r>
            <a:r>
              <a:rPr lang="pl-PL" sz="5400" dirty="0" smtClean="0"/>
              <a:t> </a:t>
            </a:r>
            <a:r>
              <a:rPr lang="pl-PL" sz="5400" dirty="0" err="1" smtClean="0"/>
              <a:t>they</a:t>
            </a:r>
            <a:r>
              <a:rPr lang="pl-PL" sz="5400" dirty="0" smtClean="0"/>
              <a:t> </a:t>
            </a:r>
            <a:r>
              <a:rPr lang="pl-PL" sz="5400" dirty="0" err="1" smtClean="0"/>
              <a:t>need</a:t>
            </a:r>
            <a:r>
              <a:rPr lang="pl-PL" sz="5400" dirty="0" smtClean="0"/>
              <a:t>.</a:t>
            </a:r>
          </a:p>
          <a:p>
            <a:pPr algn="ctr"/>
            <a:r>
              <a:rPr lang="pl-PL" sz="5400" dirty="0" err="1" smtClean="0"/>
              <a:t>Give</a:t>
            </a:r>
            <a:r>
              <a:rPr lang="pl-PL" sz="5400" dirty="0" smtClean="0"/>
              <a:t> </a:t>
            </a:r>
            <a:r>
              <a:rPr lang="pl-PL" sz="5400" dirty="0" err="1" smtClean="0"/>
              <a:t>them</a:t>
            </a:r>
            <a:r>
              <a:rPr lang="pl-PL" sz="5400" dirty="0" smtClean="0"/>
              <a:t> </a:t>
            </a:r>
            <a:r>
              <a:rPr lang="pl-PL" sz="5400" dirty="0" err="1" smtClean="0"/>
              <a:t>what</a:t>
            </a:r>
            <a:r>
              <a:rPr lang="pl-PL" sz="5400" dirty="0" smtClean="0"/>
              <a:t> </a:t>
            </a:r>
            <a:r>
              <a:rPr lang="pl-PL" sz="5400" dirty="0" err="1" smtClean="0"/>
              <a:t>thay</a:t>
            </a:r>
            <a:r>
              <a:rPr lang="pl-PL" sz="5400" dirty="0" smtClean="0"/>
              <a:t> </a:t>
            </a:r>
            <a:r>
              <a:rPr lang="pl-PL" sz="5400" dirty="0" err="1" smtClean="0"/>
              <a:t>should</a:t>
            </a:r>
            <a:r>
              <a:rPr lang="pl-PL" sz="5400" dirty="0" smtClean="0"/>
              <a:t> </a:t>
            </a:r>
            <a:r>
              <a:rPr lang="pl-PL" sz="5400" dirty="0" err="1" smtClean="0"/>
              <a:t>need</a:t>
            </a:r>
            <a:r>
              <a:rPr lang="pl-PL" sz="5400" dirty="0" smtClean="0"/>
              <a:t>.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3219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3240112" y="3203773"/>
            <a:ext cx="374213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6600" dirty="0" err="1" smtClean="0"/>
              <a:t>Thank</a:t>
            </a:r>
            <a:r>
              <a:rPr lang="pl-PL" sz="6600" dirty="0" smtClean="0"/>
              <a:t> </a:t>
            </a:r>
            <a:r>
              <a:rPr lang="pl-PL" sz="6600" dirty="0" err="1" smtClean="0"/>
              <a:t>you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3170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Tekstowe 2"/>
          <p:cNvSpPr txBox="1"/>
          <p:nvPr/>
        </p:nvSpPr>
        <p:spPr>
          <a:xfrm>
            <a:off x="791840" y="1043533"/>
            <a:ext cx="2605801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Mobile </a:t>
            </a:r>
            <a:r>
              <a:rPr lang="pl-PL" sz="3200" dirty="0" err="1"/>
              <a:t>h</a:t>
            </a:r>
            <a:r>
              <a:rPr lang="pl-PL" sz="3200" dirty="0" err="1" smtClean="0"/>
              <a:t>istory</a:t>
            </a:r>
            <a:endParaRPr lang="pl-PL" sz="3200" dirty="0"/>
          </a:p>
        </p:txBody>
      </p:sp>
      <p:pic>
        <p:nvPicPr>
          <p:cNvPr id="6" name="Obraz 5" descr="20111007_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907629"/>
            <a:ext cx="8752605" cy="4928269"/>
          </a:xfrm>
          <a:prstGeom prst="rect">
            <a:avLst/>
          </a:prstGeom>
        </p:spPr>
      </p:pic>
      <p:sp>
        <p:nvSpPr>
          <p:cNvPr id="4" name="PoleTekstowe 3"/>
          <p:cNvSpPr txBox="1"/>
          <p:nvPr/>
        </p:nvSpPr>
        <p:spPr>
          <a:xfrm>
            <a:off x="5616376" y="5868069"/>
            <a:ext cx="2800967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Just </a:t>
            </a:r>
            <a:r>
              <a:rPr lang="pl-PL" sz="3200" dirty="0" err="1" smtClean="0"/>
              <a:t>phone</a:t>
            </a:r>
            <a:r>
              <a:rPr lang="pl-PL" sz="3200" dirty="0" smtClean="0"/>
              <a:t> </a:t>
            </a:r>
            <a:r>
              <a:rPr lang="pl-PL" sz="3200" dirty="0" err="1" smtClean="0"/>
              <a:t>calls</a:t>
            </a:r>
            <a:endParaRPr lang="pl-PL" sz="3200" dirty="0" smtClean="0"/>
          </a:p>
        </p:txBody>
      </p:sp>
    </p:spTree>
    <p:extLst>
      <p:ext uri="{BB962C8B-B14F-4D97-AF65-F5344CB8AC3E}">
        <p14:creationId xmlns:p14="http://schemas.microsoft.com/office/powerpoint/2010/main" val="27165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64" y="1331565"/>
            <a:ext cx="8255000" cy="51816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087984" y="5652045"/>
            <a:ext cx="6696744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3200" dirty="0" smtClean="0"/>
              <a:t>Phone </a:t>
            </a:r>
            <a:r>
              <a:rPr lang="pl-PL" sz="3200" dirty="0" err="1" smtClean="0"/>
              <a:t>calls</a:t>
            </a:r>
            <a:r>
              <a:rPr lang="pl-PL" sz="3200" dirty="0" smtClean="0"/>
              <a:t>, SMS, MMS, </a:t>
            </a:r>
            <a:r>
              <a:rPr lang="pl-PL" sz="3200" dirty="0" err="1" smtClean="0"/>
              <a:t>Camera</a:t>
            </a:r>
            <a:r>
              <a:rPr lang="pl-PL" sz="3200" dirty="0" smtClean="0"/>
              <a:t>, WAP</a:t>
            </a:r>
            <a:endParaRPr lang="pl-PL" sz="3200" dirty="0"/>
          </a:p>
        </p:txBody>
      </p:sp>
      <p:sp>
        <p:nvSpPr>
          <p:cNvPr id="4" name="PoleTekstowe 3"/>
          <p:cNvSpPr txBox="1"/>
          <p:nvPr/>
        </p:nvSpPr>
        <p:spPr>
          <a:xfrm>
            <a:off x="791840" y="1043533"/>
            <a:ext cx="2673929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err="1" smtClean="0"/>
              <a:t>Some</a:t>
            </a:r>
            <a:r>
              <a:rPr lang="pl-PL" sz="3200" dirty="0" smtClean="0"/>
              <a:t> </a:t>
            </a:r>
            <a:r>
              <a:rPr lang="pl-PL" sz="3200" dirty="0" err="1" smtClean="0"/>
              <a:t>time</a:t>
            </a:r>
            <a:r>
              <a:rPr lang="pl-PL" sz="3200" dirty="0" smtClean="0"/>
              <a:t> ago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7836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44" y="1115541"/>
            <a:ext cx="7785100" cy="5283200"/>
          </a:xfrm>
          <a:prstGeom prst="rect">
            <a:avLst/>
          </a:prstGeom>
        </p:spPr>
      </p:pic>
      <p:sp>
        <p:nvSpPr>
          <p:cNvPr id="3" name="PoleTekstowe 2"/>
          <p:cNvSpPr txBox="1"/>
          <p:nvPr/>
        </p:nvSpPr>
        <p:spPr>
          <a:xfrm>
            <a:off x="719832" y="1763613"/>
            <a:ext cx="292219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Global </a:t>
            </a:r>
            <a:r>
              <a:rPr lang="pl-PL" b="1" dirty="0" err="1" smtClean="0"/>
              <a:t>roaming</a:t>
            </a:r>
            <a:endParaRPr lang="pl-PL" b="1" dirty="0" smtClean="0"/>
          </a:p>
          <a:p>
            <a:r>
              <a:rPr lang="pl-PL" b="1" dirty="0" err="1" smtClean="0"/>
              <a:t>Multitouch</a:t>
            </a:r>
            <a:r>
              <a:rPr lang="pl-PL" b="1" dirty="0" smtClean="0"/>
              <a:t> display</a:t>
            </a:r>
          </a:p>
          <a:p>
            <a:r>
              <a:rPr lang="pl-PL" b="1" dirty="0" smtClean="0"/>
              <a:t>Internet </a:t>
            </a:r>
            <a:r>
              <a:rPr lang="pl-PL" b="1" dirty="0" err="1" smtClean="0"/>
              <a:t>faster</a:t>
            </a:r>
            <a:r>
              <a:rPr lang="pl-PL" b="1" dirty="0" smtClean="0"/>
              <a:t> </a:t>
            </a:r>
            <a:r>
              <a:rPr lang="pl-PL" b="1" dirty="0" err="1" smtClean="0"/>
              <a:t>than</a:t>
            </a:r>
            <a:r>
              <a:rPr lang="pl-PL" b="1" dirty="0" smtClean="0"/>
              <a:t> </a:t>
            </a:r>
            <a:r>
              <a:rPr lang="pl-PL" b="1" dirty="0" err="1" smtClean="0"/>
              <a:t>at</a:t>
            </a:r>
            <a:r>
              <a:rPr lang="pl-PL" b="1" dirty="0" smtClean="0"/>
              <a:t> </a:t>
            </a:r>
            <a:r>
              <a:rPr lang="pl-PL" b="1" dirty="0" err="1" smtClean="0"/>
              <a:t>home</a:t>
            </a:r>
            <a:endParaRPr lang="pl-PL" b="1" dirty="0" smtClean="0"/>
          </a:p>
          <a:p>
            <a:r>
              <a:rPr lang="pl-PL" b="1" dirty="0" smtClean="0"/>
              <a:t>8Mpix </a:t>
            </a:r>
            <a:r>
              <a:rPr lang="pl-PL" b="1" dirty="0" err="1" smtClean="0"/>
              <a:t>camera</a:t>
            </a:r>
            <a:endParaRPr lang="pl-PL" b="1" dirty="0" smtClean="0"/>
          </a:p>
          <a:p>
            <a:r>
              <a:rPr lang="pl-PL" b="1" dirty="0" smtClean="0"/>
              <a:t>Bluetooth</a:t>
            </a:r>
          </a:p>
          <a:p>
            <a:r>
              <a:rPr lang="pl-PL" b="1" dirty="0" smtClean="0"/>
              <a:t>GPS</a:t>
            </a:r>
          </a:p>
          <a:p>
            <a:r>
              <a:rPr lang="pl-PL" b="1" dirty="0" smtClean="0"/>
              <a:t>NFC</a:t>
            </a:r>
          </a:p>
          <a:p>
            <a:r>
              <a:rPr lang="pl-PL" b="1" dirty="0" smtClean="0"/>
              <a:t>Video out</a:t>
            </a:r>
          </a:p>
          <a:p>
            <a:r>
              <a:rPr lang="pl-PL" b="1" dirty="0" smtClean="0"/>
              <a:t>USB</a:t>
            </a:r>
          </a:p>
          <a:p>
            <a:r>
              <a:rPr lang="pl-PL" b="1" dirty="0" err="1" smtClean="0"/>
              <a:t>WiFi</a:t>
            </a:r>
            <a:endParaRPr lang="pl-PL" b="1" dirty="0" smtClean="0"/>
          </a:p>
          <a:p>
            <a:r>
              <a:rPr lang="pl-PL" b="1" dirty="0" smtClean="0"/>
              <a:t>E-mail</a:t>
            </a:r>
          </a:p>
          <a:p>
            <a:r>
              <a:rPr lang="pl-PL" b="1" dirty="0" smtClean="0"/>
              <a:t>WWW</a:t>
            </a:r>
          </a:p>
          <a:p>
            <a:r>
              <a:rPr lang="pl-PL" b="1" dirty="0" err="1" smtClean="0"/>
              <a:t>Facebook</a:t>
            </a:r>
            <a:endParaRPr lang="pl-PL" b="1" dirty="0" smtClean="0"/>
          </a:p>
          <a:p>
            <a:r>
              <a:rPr lang="pl-PL" b="1" dirty="0" err="1" smtClean="0"/>
              <a:t>Twitter</a:t>
            </a:r>
            <a:endParaRPr lang="pl-PL" b="1" dirty="0" smtClean="0"/>
          </a:p>
          <a:p>
            <a:r>
              <a:rPr lang="pl-PL" b="1" dirty="0" err="1" smtClean="0"/>
              <a:t>Skype</a:t>
            </a:r>
            <a:endParaRPr lang="pl-PL" b="1" dirty="0"/>
          </a:p>
        </p:txBody>
      </p:sp>
      <p:sp>
        <p:nvSpPr>
          <p:cNvPr id="4" name="PoleTekstowe 3"/>
          <p:cNvSpPr txBox="1"/>
          <p:nvPr/>
        </p:nvSpPr>
        <p:spPr>
          <a:xfrm>
            <a:off x="791840" y="1043533"/>
            <a:ext cx="4028266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err="1" smtClean="0"/>
              <a:t>Current</a:t>
            </a:r>
            <a:r>
              <a:rPr lang="pl-PL" sz="3200" dirty="0" smtClean="0"/>
              <a:t> mobile </a:t>
            </a:r>
            <a:r>
              <a:rPr lang="pl-PL" sz="3200" dirty="0" err="1" smtClean="0"/>
              <a:t>phones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9452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791840" y="1043533"/>
            <a:ext cx="3428943" cy="5847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3200" dirty="0" smtClean="0"/>
              <a:t>Mobile </a:t>
            </a:r>
            <a:r>
              <a:rPr lang="pl-PL" sz="3200" dirty="0" err="1" smtClean="0"/>
              <a:t>phone</a:t>
            </a:r>
            <a:r>
              <a:rPr lang="pl-PL" sz="3200" dirty="0" smtClean="0"/>
              <a:t> </a:t>
            </a:r>
            <a:r>
              <a:rPr lang="pl-PL" sz="3200" dirty="0" err="1" smtClean="0"/>
              <a:t>sales</a:t>
            </a:r>
            <a:endParaRPr lang="pl-PL" sz="3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58419"/>
              </p:ext>
            </p:extLst>
          </p:nvPr>
        </p:nvGraphicFramePr>
        <p:xfrm>
          <a:off x="1295894" y="2339675"/>
          <a:ext cx="7344817" cy="2888062"/>
        </p:xfrm>
        <a:graphic>
          <a:graphicData uri="http://schemas.openxmlformats.org/drawingml/2006/table">
            <a:tbl>
              <a:tblPr/>
              <a:tblGrid>
                <a:gridCol w="2016226"/>
                <a:gridCol w="1224136"/>
                <a:gridCol w="1296143"/>
                <a:gridCol w="1404156"/>
                <a:gridCol w="1404156"/>
              </a:tblGrid>
              <a:tr h="3299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OS/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Android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BlackBerry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iOS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9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Symbian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8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Windows Phone/Mobile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6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6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smartphones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 million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 million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 million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 </a:t>
                      </a:r>
                      <a:r>
                        <a:rPr lang="pl-P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million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PoleTekstowe 3"/>
          <p:cNvSpPr txBox="1"/>
          <p:nvPr/>
        </p:nvSpPr>
        <p:spPr>
          <a:xfrm>
            <a:off x="6032500" y="6277339"/>
            <a:ext cx="26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Source: Gartner (04.2011)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93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3816176" y="2771725"/>
            <a:ext cx="785304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err="1" smtClean="0"/>
              <a:t>Retina</a:t>
            </a:r>
            <a:endParaRPr lang="pl-PL" dirty="0"/>
          </a:p>
        </p:txBody>
      </p:sp>
      <p:sp>
        <p:nvSpPr>
          <p:cNvPr id="3" name="PoleTekstowe 2"/>
          <p:cNvSpPr txBox="1"/>
          <p:nvPr/>
        </p:nvSpPr>
        <p:spPr>
          <a:xfrm>
            <a:off x="4469423" y="4347729"/>
            <a:ext cx="2056973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Super AMOLED Plus</a:t>
            </a:r>
            <a:endParaRPr lang="pl-PL" dirty="0"/>
          </a:p>
        </p:txBody>
      </p:sp>
      <p:sp>
        <p:nvSpPr>
          <p:cNvPr id="4" name="PoleTekstowe 3"/>
          <p:cNvSpPr txBox="1"/>
          <p:nvPr/>
        </p:nvSpPr>
        <p:spPr>
          <a:xfrm>
            <a:off x="1151880" y="4643933"/>
            <a:ext cx="1722384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5” </a:t>
            </a:r>
            <a:r>
              <a:rPr lang="pl-PL" dirty="0" err="1" smtClean="0"/>
              <a:t>screen</a:t>
            </a:r>
            <a:r>
              <a:rPr lang="pl-PL" dirty="0" smtClean="0"/>
              <a:t> </a:t>
            </a:r>
            <a:r>
              <a:rPr lang="pl-PL" dirty="0" err="1" smtClean="0"/>
              <a:t>phone</a:t>
            </a:r>
            <a:endParaRPr lang="pl-PL" dirty="0"/>
          </a:p>
        </p:txBody>
      </p:sp>
      <p:sp>
        <p:nvSpPr>
          <p:cNvPr id="5" name="PoleTekstowe 4"/>
          <p:cNvSpPr txBox="1"/>
          <p:nvPr/>
        </p:nvSpPr>
        <p:spPr>
          <a:xfrm>
            <a:off x="7644423" y="1721994"/>
            <a:ext cx="2328883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7” </a:t>
            </a:r>
            <a:r>
              <a:rPr lang="pl-PL" dirty="0" err="1" smtClean="0"/>
              <a:t>screen</a:t>
            </a:r>
            <a:r>
              <a:rPr lang="pl-PL" dirty="0" smtClean="0"/>
              <a:t> tablet </a:t>
            </a:r>
            <a:r>
              <a:rPr lang="pl-PL" dirty="0" err="1" smtClean="0"/>
              <a:t>phone</a:t>
            </a:r>
            <a:endParaRPr lang="pl-PL" dirty="0"/>
          </a:p>
        </p:txBody>
      </p:sp>
      <p:sp>
        <p:nvSpPr>
          <p:cNvPr id="6" name="PoleTekstowe 5"/>
          <p:cNvSpPr txBox="1"/>
          <p:nvPr/>
        </p:nvSpPr>
        <p:spPr>
          <a:xfrm>
            <a:off x="1807308" y="3602753"/>
            <a:ext cx="1457062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NOVA display</a:t>
            </a:r>
            <a:endParaRPr lang="pl-PL" dirty="0"/>
          </a:p>
        </p:txBody>
      </p:sp>
      <p:sp>
        <p:nvSpPr>
          <p:cNvPr id="7" name="PoleTekstowe 6"/>
          <p:cNvSpPr txBox="1"/>
          <p:nvPr/>
        </p:nvSpPr>
        <p:spPr>
          <a:xfrm>
            <a:off x="7400192" y="3480626"/>
            <a:ext cx="2278839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3D </a:t>
            </a:r>
            <a:r>
              <a:rPr lang="pl-PL" dirty="0" err="1" smtClean="0"/>
              <a:t>glasses</a:t>
            </a:r>
            <a:r>
              <a:rPr lang="pl-PL" dirty="0" smtClean="0"/>
              <a:t>-less display</a:t>
            </a:r>
            <a:endParaRPr lang="pl-PL" dirty="0"/>
          </a:p>
        </p:txBody>
      </p:sp>
      <p:sp>
        <p:nvSpPr>
          <p:cNvPr id="8" name="PoleTekstowe 7"/>
          <p:cNvSpPr txBox="1"/>
          <p:nvPr/>
        </p:nvSpPr>
        <p:spPr>
          <a:xfrm>
            <a:off x="5544038" y="2112801"/>
            <a:ext cx="1078353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Dual </a:t>
            </a:r>
            <a:r>
              <a:rPr lang="pl-PL" dirty="0" err="1" smtClean="0"/>
              <a:t>core</a:t>
            </a:r>
            <a:endParaRPr lang="pl-PL" dirty="0"/>
          </a:p>
        </p:txBody>
      </p:sp>
      <p:sp>
        <p:nvSpPr>
          <p:cNvPr id="9" name="PoleTekstowe 8"/>
          <p:cNvSpPr txBox="1"/>
          <p:nvPr/>
        </p:nvSpPr>
        <p:spPr>
          <a:xfrm>
            <a:off x="7705481" y="5251471"/>
            <a:ext cx="1185428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err="1" smtClean="0"/>
              <a:t>Quad</a:t>
            </a:r>
            <a:r>
              <a:rPr lang="pl-PL" dirty="0" smtClean="0"/>
              <a:t> </a:t>
            </a:r>
            <a:r>
              <a:rPr lang="pl-PL" dirty="0" err="1" smtClean="0"/>
              <a:t>Core</a:t>
            </a:r>
            <a:endParaRPr lang="pl-PL" dirty="0"/>
          </a:p>
        </p:txBody>
      </p:sp>
      <p:sp>
        <p:nvSpPr>
          <p:cNvPr id="10" name="PoleTekstowe 9"/>
          <p:cNvSpPr txBox="1"/>
          <p:nvPr/>
        </p:nvSpPr>
        <p:spPr>
          <a:xfrm>
            <a:off x="5800481" y="5874319"/>
            <a:ext cx="1640894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12Mpix </a:t>
            </a:r>
            <a:r>
              <a:rPr lang="pl-PL" dirty="0" err="1" smtClean="0"/>
              <a:t>camera</a:t>
            </a:r>
            <a:endParaRPr lang="pl-PL" dirty="0"/>
          </a:p>
        </p:txBody>
      </p:sp>
      <p:sp>
        <p:nvSpPr>
          <p:cNvPr id="11" name="PoleTekstowe 10"/>
          <p:cNvSpPr txBox="1"/>
          <p:nvPr/>
        </p:nvSpPr>
        <p:spPr>
          <a:xfrm>
            <a:off x="2198077" y="1721994"/>
            <a:ext cx="1296787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err="1" smtClean="0"/>
              <a:t>videocalling</a:t>
            </a:r>
            <a:endParaRPr lang="pl-PL" dirty="0"/>
          </a:p>
        </p:txBody>
      </p:sp>
      <p:sp>
        <p:nvSpPr>
          <p:cNvPr id="12" name="PoleTekstowe 11"/>
          <p:cNvSpPr txBox="1"/>
          <p:nvPr/>
        </p:nvSpPr>
        <p:spPr>
          <a:xfrm>
            <a:off x="1062404" y="6069723"/>
            <a:ext cx="857551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1.5GHz</a:t>
            </a:r>
            <a:endParaRPr lang="pl-PL" dirty="0"/>
          </a:p>
        </p:txBody>
      </p:sp>
      <p:sp>
        <p:nvSpPr>
          <p:cNvPr id="13" name="PoleTekstowe 12"/>
          <p:cNvSpPr txBox="1"/>
          <p:nvPr/>
        </p:nvSpPr>
        <p:spPr>
          <a:xfrm>
            <a:off x="903654" y="2808926"/>
            <a:ext cx="1367006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768MB RAM</a:t>
            </a:r>
            <a:endParaRPr lang="pl-PL" dirty="0"/>
          </a:p>
        </p:txBody>
      </p:sp>
      <p:sp>
        <p:nvSpPr>
          <p:cNvPr id="14" name="PoleTekstowe 13"/>
          <p:cNvSpPr txBox="1"/>
          <p:nvPr/>
        </p:nvSpPr>
        <p:spPr>
          <a:xfrm>
            <a:off x="5348654" y="3382924"/>
            <a:ext cx="1186330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16GB </a:t>
            </a:r>
            <a:r>
              <a:rPr lang="pl-PL" dirty="0" err="1" smtClean="0"/>
              <a:t>flash</a:t>
            </a:r>
            <a:endParaRPr lang="pl-PL" dirty="0"/>
          </a:p>
        </p:txBody>
      </p:sp>
      <p:sp>
        <p:nvSpPr>
          <p:cNvPr id="15" name="PoleTekstowe 14"/>
          <p:cNvSpPr txBox="1"/>
          <p:nvPr/>
        </p:nvSpPr>
        <p:spPr>
          <a:xfrm>
            <a:off x="4464248" y="1259557"/>
            <a:ext cx="1434407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400 000 </a:t>
            </a:r>
            <a:r>
              <a:rPr lang="pl-PL" dirty="0" err="1" smtClean="0"/>
              <a:t>apps</a:t>
            </a:r>
            <a:endParaRPr lang="pl-PL" dirty="0"/>
          </a:p>
        </p:txBody>
      </p:sp>
      <p:sp>
        <p:nvSpPr>
          <p:cNvPr id="16" name="PoleTekstowe 15"/>
          <p:cNvSpPr txBox="1"/>
          <p:nvPr/>
        </p:nvSpPr>
        <p:spPr>
          <a:xfrm>
            <a:off x="3297115" y="6167425"/>
            <a:ext cx="706293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DLNA</a:t>
            </a:r>
            <a:endParaRPr lang="pl-PL" dirty="0"/>
          </a:p>
        </p:txBody>
      </p:sp>
      <p:sp>
        <p:nvSpPr>
          <p:cNvPr id="17" name="PoleTekstowe 16"/>
          <p:cNvSpPr txBox="1"/>
          <p:nvPr/>
        </p:nvSpPr>
        <p:spPr>
          <a:xfrm>
            <a:off x="7864231" y="2723437"/>
            <a:ext cx="1118703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Bluetooth</a:t>
            </a:r>
            <a:endParaRPr lang="pl-PL" dirty="0"/>
          </a:p>
        </p:txBody>
      </p:sp>
      <p:sp>
        <p:nvSpPr>
          <p:cNvPr id="18" name="PoleTekstowe 17"/>
          <p:cNvSpPr txBox="1"/>
          <p:nvPr/>
        </p:nvSpPr>
        <p:spPr>
          <a:xfrm>
            <a:off x="7986346" y="4543133"/>
            <a:ext cx="569387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NFC</a:t>
            </a:r>
            <a:endParaRPr lang="pl-PL" dirty="0"/>
          </a:p>
        </p:txBody>
      </p:sp>
      <p:sp>
        <p:nvSpPr>
          <p:cNvPr id="19" name="PoleTekstowe 18"/>
          <p:cNvSpPr txBox="1"/>
          <p:nvPr/>
        </p:nvSpPr>
        <p:spPr>
          <a:xfrm>
            <a:off x="3816176" y="5219997"/>
            <a:ext cx="1430575" cy="36933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err="1" smtClean="0"/>
              <a:t>Touch</a:t>
            </a:r>
            <a:r>
              <a:rPr lang="pl-PL" dirty="0" smtClean="0"/>
              <a:t> </a:t>
            </a:r>
            <a:r>
              <a:rPr lang="pl-PL" dirty="0" err="1" smtClean="0"/>
              <a:t>screen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3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575816" y="2771725"/>
            <a:ext cx="88637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dirty="0" err="1" smtClean="0"/>
              <a:t>Users</a:t>
            </a:r>
            <a:r>
              <a:rPr lang="pl-PL" sz="6000" dirty="0" smtClean="0"/>
              <a:t> </a:t>
            </a:r>
            <a:r>
              <a:rPr lang="pl-PL" sz="6000" dirty="0" err="1" smtClean="0"/>
              <a:t>just</a:t>
            </a:r>
            <a:r>
              <a:rPr lang="pl-PL" sz="6000" dirty="0" smtClean="0"/>
              <a:t> </a:t>
            </a:r>
            <a:r>
              <a:rPr lang="pl-PL" sz="6000" dirty="0" err="1" smtClean="0"/>
              <a:t>don’t</a:t>
            </a:r>
            <a:r>
              <a:rPr lang="pl-PL" sz="6000" dirty="0" smtClean="0"/>
              <a:t> </a:t>
            </a:r>
            <a:r>
              <a:rPr lang="pl-PL" sz="6000" dirty="0" err="1" smtClean="0"/>
              <a:t>understand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39044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Tekstowe 1"/>
          <p:cNvSpPr txBox="1"/>
          <p:nvPr/>
        </p:nvSpPr>
        <p:spPr>
          <a:xfrm>
            <a:off x="1511920" y="1763613"/>
            <a:ext cx="6965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dirty="0" smtClean="0"/>
              <a:t>DO NOT </a:t>
            </a:r>
            <a:r>
              <a:rPr lang="pl-PL" sz="4800" dirty="0" err="1" smtClean="0"/>
              <a:t>promote</a:t>
            </a:r>
            <a:r>
              <a:rPr lang="pl-PL" sz="4800" dirty="0" smtClean="0"/>
              <a:t> </a:t>
            </a:r>
            <a:r>
              <a:rPr lang="pl-PL" sz="4800" dirty="0" err="1" smtClean="0"/>
              <a:t>features</a:t>
            </a:r>
            <a:r>
              <a:rPr lang="pl-PL" sz="4800" dirty="0" smtClean="0"/>
              <a:t>!</a:t>
            </a:r>
            <a:endParaRPr lang="pl-PL" sz="4800" dirty="0"/>
          </a:p>
        </p:txBody>
      </p:sp>
      <p:sp>
        <p:nvSpPr>
          <p:cNvPr id="3" name="PoleTekstowe 2"/>
          <p:cNvSpPr txBox="1"/>
          <p:nvPr/>
        </p:nvSpPr>
        <p:spPr>
          <a:xfrm>
            <a:off x="719832" y="3851845"/>
            <a:ext cx="90601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 smtClean="0"/>
              <a:t>SHOW </a:t>
            </a:r>
            <a:r>
              <a:rPr lang="pl-PL" sz="6600" dirty="0" err="1" smtClean="0"/>
              <a:t>how</a:t>
            </a:r>
            <a:r>
              <a:rPr lang="pl-PL" sz="6600" dirty="0" smtClean="0"/>
              <a:t> </a:t>
            </a:r>
            <a:r>
              <a:rPr lang="pl-PL" sz="6600" dirty="0" err="1" smtClean="0"/>
              <a:t>can</a:t>
            </a:r>
            <a:r>
              <a:rPr lang="pl-PL" sz="6600" dirty="0" smtClean="0"/>
              <a:t> </a:t>
            </a:r>
            <a:r>
              <a:rPr lang="pl-PL" sz="6600" dirty="0" err="1" smtClean="0"/>
              <a:t>it</a:t>
            </a:r>
            <a:r>
              <a:rPr lang="pl-PL" sz="6600" dirty="0" smtClean="0"/>
              <a:t> be </a:t>
            </a:r>
            <a:r>
              <a:rPr lang="pl-PL" sz="6600" dirty="0" err="1" smtClean="0"/>
              <a:t>used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0855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4772</TotalTime>
  <Words>369</Words>
  <Application>Microsoft Macintosh PowerPoint</Application>
  <PresentationFormat>Niestandardowy</PresentationFormat>
  <Paragraphs>141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Domyślnie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tarkin</dc:creator>
  <cp:lastModifiedBy>Kamil Brzezinski</cp:lastModifiedBy>
  <cp:revision>38</cp:revision>
  <dcterms:created xsi:type="dcterms:W3CDTF">2011-09-06T16:28:04Z</dcterms:created>
  <dcterms:modified xsi:type="dcterms:W3CDTF">2011-10-07T13:49:32Z</dcterms:modified>
</cp:coreProperties>
</file>