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62" r:id="rId5"/>
    <p:sldId id="267" r:id="rId6"/>
    <p:sldId id="268" r:id="rId7"/>
    <p:sldId id="266" r:id="rId8"/>
    <p:sldId id="269" r:id="rId9"/>
    <p:sldId id="271" r:id="rId10"/>
    <p:sldId id="270" r:id="rId11"/>
    <p:sldId id="273" r:id="rId12"/>
    <p:sldId id="274" r:id="rId13"/>
    <p:sldId id="264" r:id="rId14"/>
    <p:sldId id="276" r:id="rId15"/>
    <p:sldId id="272" r:id="rId16"/>
    <p:sldId id="275" r:id="rId17"/>
    <p:sldId id="277" r:id="rId18"/>
    <p:sldId id="280" r:id="rId19"/>
    <p:sldId id="281" r:id="rId20"/>
    <p:sldId id="282" r:id="rId21"/>
    <p:sldId id="283" r:id="rId22"/>
    <p:sldId id="279" r:id="rId23"/>
    <p:sldId id="285" r:id="rId24"/>
    <p:sldId id="286" r:id="rId25"/>
    <p:sldId id="263" r:id="rId26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58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F9343-9A0E-4F21-8D48-20E7AF739BB3}" type="datetimeFigureOut">
              <a:rPr lang="ro-RO" smtClean="0"/>
              <a:pPr/>
              <a:t>08.09.2011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BBECC-0387-4B5D-A5F5-44BC225C292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41124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BBECC-0387-4B5D-A5F5-44BC225C2929}" type="slidenum">
              <a:rPr lang="ro-RO" smtClean="0"/>
              <a:pPr/>
              <a:t>17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si subtit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58EC-5C8C-431E-80A1-6B5BF17998C4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PayU</a:t>
            </a:r>
            <a:r>
              <a:rPr lang="en-US" dirty="0" smtClean="0"/>
              <a:t>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63350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008313" cy="1162050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/>
            </a:lvl1pPr>
            <a:lvl2pPr marL="742950" indent="-285750">
              <a:buFont typeface="Arial" pitchFamily="34" charset="0"/>
              <a:buChar char="•"/>
              <a:defRPr sz="2400"/>
            </a:lvl2pPr>
            <a:lvl3pPr marL="1143000" indent="-228600"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3300"/>
            <a:ext cx="3008313" cy="38227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E76D-3F15-4BD5-BCCE-903149AAC86A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PayU</a:t>
            </a:r>
            <a:r>
              <a:rPr lang="en-US" dirty="0" smtClean="0"/>
              <a:t> Group</a:t>
            </a:r>
            <a:endParaRPr lang="ro-R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8078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4143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ro-R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CEF9-7364-4E8B-9C58-373FCF16CD8F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PayU</a:t>
            </a:r>
            <a:r>
              <a:rPr lang="en-US" dirty="0" smtClean="0"/>
              <a:t> Group</a:t>
            </a:r>
            <a:endParaRPr lang="ro-R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569025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E82C-63BB-43D1-8C8B-5D7A4A4AC391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PayU</a:t>
            </a:r>
            <a:r>
              <a:rPr lang="en-US" dirty="0" smtClean="0"/>
              <a:t>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777140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D34B-BB27-4A94-BF34-D832F12F07CF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PayU</a:t>
            </a:r>
            <a:r>
              <a:rPr lang="en-US" dirty="0" smtClean="0"/>
              <a:t>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76380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u si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84F-D3BA-415E-95ED-F9F1428360A1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600200"/>
            <a:ext cx="8686800" cy="685800"/>
          </a:xfrm>
        </p:spPr>
        <p:txBody>
          <a:bodyPr/>
          <a:lstStyle>
            <a:lvl1pPr marL="0" indent="0">
              <a:buNone/>
              <a:defRPr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 err="1" smtClean="0"/>
              <a:t>Subtitlu</a:t>
            </a:r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04800" y="2362200"/>
            <a:ext cx="8686800" cy="1676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6755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ar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FA14-C8B4-49B0-B39C-A2F68C44AE02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04800" y="1524000"/>
            <a:ext cx="8686800" cy="1676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0650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5C76-1287-4391-92B4-F859F2E42FD1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71786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titlu si tit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7080-F4DE-4388-8993-C2BE761E3B23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PayU</a:t>
            </a:r>
            <a:r>
              <a:rPr lang="en-US" dirty="0" smtClean="0"/>
              <a:t>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71799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a coloane bu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 marL="742950" indent="-285750">
              <a:buFont typeface="Arial" pitchFamily="34" charset="0"/>
              <a:buChar char="•"/>
              <a:defRPr sz="2000"/>
            </a:lvl2pPr>
            <a:lvl3pPr marL="1143000" indent="-228600"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 marL="742950" indent="-285750">
              <a:buFont typeface="Arial" pitchFamily="34" charset="0"/>
              <a:buChar char="•"/>
              <a:defRPr sz="2000"/>
            </a:lvl2pPr>
            <a:lvl3pPr marL="1143000" indent="-228600"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7D66-3A1D-4702-A2BF-964A568B1824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PayU</a:t>
            </a:r>
            <a:r>
              <a:rPr lang="en-US" dirty="0" smtClean="0"/>
              <a:t> Group</a:t>
            </a:r>
            <a:endParaRPr lang="ro-R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13245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oua coloane cu subtit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000"/>
            </a:lvl1pPr>
            <a:lvl2pPr marL="742950" indent="-285750">
              <a:buFont typeface="Arial" pitchFamily="34" charset="0"/>
              <a:buChar char="•"/>
              <a:defRPr sz="1800"/>
            </a:lvl2pPr>
            <a:lvl3pPr marL="1143000" indent="-228600">
              <a:buFont typeface="Wingdings" pitchFamily="2" charset="2"/>
              <a:buChar char="§"/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000"/>
            </a:lvl1pPr>
            <a:lvl2pPr marL="742950" indent="-285750">
              <a:buFont typeface="Arial" pitchFamily="34" charset="0"/>
              <a:buChar char="•"/>
              <a:defRPr sz="1800"/>
            </a:lvl2pPr>
            <a:lvl3pPr marL="1143000" indent="-228600">
              <a:buFont typeface="Wingdings" pitchFamily="2" charset="2"/>
              <a:buChar char="§"/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4678-0CD4-44DF-8A69-590F0DAD1C28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PayU</a:t>
            </a:r>
            <a:r>
              <a:rPr lang="en-US" dirty="0" smtClean="0"/>
              <a:t> Group</a:t>
            </a:r>
            <a:endParaRPr lang="ro-R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05328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BB7D-15ED-44DA-895A-56FDBDB6A9F2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PayU</a:t>
            </a:r>
            <a:r>
              <a:rPr lang="en-US" dirty="0" smtClean="0"/>
              <a:t> Group</a:t>
            </a:r>
            <a:endParaRPr 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89795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3B25-E0E2-43E7-834E-C2CA8BB7DAC6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PayU</a:t>
            </a:r>
            <a:r>
              <a:rPr lang="en-US" dirty="0" smtClean="0"/>
              <a:t> Group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29653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B069D41-5D49-45D3-8694-988D3BBF433C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71BB7D1-4ED3-4A9B-B143-BCE0728F95A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31002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rgbClr val="23358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hyperlink" Target="mailto:support@epayment.r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9" Type="http://schemas.openxmlformats.org/officeDocument/2006/relationships/image" Target="../media/image72.png"/><Relationship Id="rId21" Type="http://schemas.openxmlformats.org/officeDocument/2006/relationships/image" Target="../media/image54.png"/><Relationship Id="rId34" Type="http://schemas.openxmlformats.org/officeDocument/2006/relationships/image" Target="../media/image67.png"/><Relationship Id="rId42" Type="http://schemas.openxmlformats.org/officeDocument/2006/relationships/image" Target="../media/image75.png"/><Relationship Id="rId47" Type="http://schemas.openxmlformats.org/officeDocument/2006/relationships/image" Target="../media/image80.png"/><Relationship Id="rId50" Type="http://schemas.openxmlformats.org/officeDocument/2006/relationships/image" Target="../media/image83.png"/><Relationship Id="rId55" Type="http://schemas.openxmlformats.org/officeDocument/2006/relationships/image" Target="../media/image88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image" Target="../media/image71.png"/><Relationship Id="rId46" Type="http://schemas.openxmlformats.org/officeDocument/2006/relationships/image" Target="../media/image79.png"/><Relationship Id="rId59" Type="http://schemas.openxmlformats.org/officeDocument/2006/relationships/image" Target="../media/image92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41" Type="http://schemas.openxmlformats.org/officeDocument/2006/relationships/image" Target="../media/image74.png"/><Relationship Id="rId54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45" Type="http://schemas.openxmlformats.org/officeDocument/2006/relationships/image" Target="../media/image78.png"/><Relationship Id="rId53" Type="http://schemas.openxmlformats.org/officeDocument/2006/relationships/image" Target="../media/image86.png"/><Relationship Id="rId58" Type="http://schemas.openxmlformats.org/officeDocument/2006/relationships/image" Target="../media/image91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49" Type="http://schemas.openxmlformats.org/officeDocument/2006/relationships/image" Target="../media/image82.png"/><Relationship Id="rId57" Type="http://schemas.openxmlformats.org/officeDocument/2006/relationships/image" Target="../media/image90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4" Type="http://schemas.openxmlformats.org/officeDocument/2006/relationships/image" Target="../media/image77.png"/><Relationship Id="rId52" Type="http://schemas.openxmlformats.org/officeDocument/2006/relationships/image" Target="../media/image85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43" Type="http://schemas.openxmlformats.org/officeDocument/2006/relationships/image" Target="../media/image76.png"/><Relationship Id="rId48" Type="http://schemas.openxmlformats.org/officeDocument/2006/relationships/image" Target="../media/image81.png"/><Relationship Id="rId56" Type="http://schemas.openxmlformats.org/officeDocument/2006/relationships/image" Target="../media/image89.png"/><Relationship Id="rId8" Type="http://schemas.openxmlformats.org/officeDocument/2006/relationships/image" Target="../media/image41.png"/><Relationship Id="rId51" Type="http://schemas.openxmlformats.org/officeDocument/2006/relationships/image" Target="../media/image84.jpeg"/><Relationship Id="rId3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payment.ro/" TargetMode="External"/><Relationship Id="rId2" Type="http://schemas.openxmlformats.org/officeDocument/2006/relationships/hyperlink" Target="mailto:info@epayment.ro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witter.com/ePaymen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5692775"/>
            <a:ext cx="7772400" cy="14700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How to enhance customer engagement?</a:t>
            </a:r>
            <a:endParaRPr lang="ro-R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2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84F-D3BA-415E-95ED-F9F1428360A1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10</a:t>
            </a:fld>
            <a:endParaRPr lang="ro-RO"/>
          </a:p>
        </p:txBody>
      </p:sp>
      <p:pic>
        <p:nvPicPr>
          <p:cNvPr id="10" name="Picture 3" descr="C:\Users\andreim.guzga\Desktop\custom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642918"/>
            <a:ext cx="24098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500166" y="4786322"/>
            <a:ext cx="6400800" cy="1752600"/>
          </a:xfrm>
          <a:prstGeom prst="rect">
            <a:avLst/>
          </a:prstGeom>
        </p:spPr>
        <p:txBody>
          <a:bodyPr/>
          <a:lstStyle/>
          <a:p>
            <a:pPr marR="0" lvl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00B0F0"/>
                </a:solidFill>
              </a:rPr>
              <a:t>The customer!</a:t>
            </a:r>
            <a:endParaRPr lang="ro-RO" sz="24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9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Listen and focus on your customer!</a:t>
            </a:r>
            <a:endParaRPr lang="en-US" dirty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58EC-5C8C-431E-80A1-6B5BF17998C4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11</a:t>
            </a:fld>
            <a:endParaRPr lang="ro-RO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More business?</a:t>
            </a:r>
            <a:endParaRPr lang="ro-RO" sz="28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11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Touch points</a:t>
            </a:r>
            <a:endParaRPr lang="ro-R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714884"/>
            <a:ext cx="8229600" cy="1500199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 pitchFamily="18" charset="2"/>
              </a:rPr>
              <a:t>Set expectations</a:t>
            </a:r>
          </a:p>
          <a:p>
            <a:r>
              <a:rPr lang="en-US" dirty="0" smtClean="0">
                <a:sym typeface="Symbol" pitchFamily="18" charset="2"/>
              </a:rPr>
              <a:t>Create interest</a:t>
            </a:r>
          </a:p>
          <a:p>
            <a:r>
              <a:rPr lang="en-US" dirty="0" smtClean="0">
                <a:sym typeface="Symbol" pitchFamily="18" charset="2"/>
              </a:rPr>
              <a:t>Generate sales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5C76-1287-4391-92B4-F859F2E42FD1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12</a:t>
            </a:fld>
            <a:endParaRPr lang="ro-RO"/>
          </a:p>
        </p:txBody>
      </p:sp>
      <p:pic>
        <p:nvPicPr>
          <p:cNvPr id="7" name="Picture 2" descr="C:\Users\andreim.guzga\Desktop\schema-prezent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998306"/>
            <a:ext cx="7767662" cy="37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ndreim.guzga\Desktop\onlineshop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885" y="3786190"/>
            <a:ext cx="1386785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ndreim.guzga\Desktop\ww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1000108"/>
            <a:ext cx="1386785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756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Touch points</a:t>
            </a:r>
            <a:endParaRPr lang="ro-R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84F-D3BA-415E-95ED-F9F1428360A1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13</a:t>
            </a:fld>
            <a:endParaRPr lang="ro-RO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4800" y="1214422"/>
            <a:ext cx="8686800" cy="4786346"/>
          </a:xfrm>
        </p:spPr>
        <p:txBody>
          <a:bodyPr>
            <a:normAutofit/>
          </a:bodyPr>
          <a:lstStyle/>
          <a:p>
            <a:pPr algn="just"/>
            <a:endParaRPr lang="en-US" dirty="0" smtClean="0"/>
          </a:p>
          <a:p>
            <a:pPr marL="0" lvl="1" algn="just">
              <a:buClr>
                <a:srgbClr val="0070C0"/>
              </a:buClr>
              <a:defRPr/>
            </a:pPr>
            <a:r>
              <a:rPr lang="en-US" dirty="0" smtClean="0"/>
              <a:t>We will define a </a:t>
            </a:r>
            <a:r>
              <a:rPr lang="en-US" b="1" dirty="0" smtClean="0"/>
              <a:t>touch point </a:t>
            </a:r>
            <a:r>
              <a:rPr lang="en-US" dirty="0" smtClean="0"/>
              <a:t>as any customer interaction or encounter that can </a:t>
            </a:r>
            <a:r>
              <a:rPr lang="en-US" b="1" dirty="0" smtClean="0"/>
              <a:t>influence</a:t>
            </a:r>
            <a:r>
              <a:rPr lang="en-US" dirty="0" smtClean="0"/>
              <a:t> the customer's perception of your product, service, or brand. </a:t>
            </a:r>
          </a:p>
          <a:p>
            <a:pPr marL="0" lvl="1" algn="just">
              <a:buClr>
                <a:srgbClr val="0070C0"/>
              </a:buClr>
              <a:defRPr/>
            </a:pPr>
            <a:endParaRPr lang="en-US" dirty="0" smtClean="0"/>
          </a:p>
          <a:p>
            <a:pPr marL="0" lvl="1" algn="just">
              <a:buClr>
                <a:srgbClr val="0070C0"/>
              </a:buClr>
              <a:defRPr/>
            </a:pPr>
            <a:r>
              <a:rPr lang="en-US" dirty="0" smtClean="0"/>
              <a:t>Touch points can occur </a:t>
            </a:r>
            <a:r>
              <a:rPr lang="en-US" b="1" dirty="0" smtClean="0"/>
              <a:t>long before </a:t>
            </a:r>
            <a:r>
              <a:rPr lang="en-US" dirty="0" smtClean="0"/>
              <a:t>a customer actually makes a purchase and </a:t>
            </a:r>
            <a:r>
              <a:rPr lang="en-US" b="1" dirty="0" smtClean="0"/>
              <a:t>long after </a:t>
            </a:r>
            <a:r>
              <a:rPr lang="en-US" dirty="0" smtClean="0"/>
              <a:t>they have made their first transaction. </a:t>
            </a:r>
          </a:p>
          <a:p>
            <a:pPr marL="0" lvl="1" algn="just">
              <a:buClr>
                <a:srgbClr val="0070C0"/>
              </a:buClr>
              <a:defRPr/>
            </a:pPr>
            <a:endParaRPr lang="en-US" dirty="0" smtClean="0"/>
          </a:p>
          <a:p>
            <a:pPr marL="0" lvl="1" algn="just">
              <a:buClr>
                <a:srgbClr val="0070C0"/>
              </a:buClr>
              <a:defRPr/>
            </a:pPr>
            <a:r>
              <a:rPr lang="en-US" b="1" dirty="0" smtClean="0"/>
              <a:t>The goal of every company </a:t>
            </a:r>
            <a:r>
              <a:rPr lang="en-US" dirty="0" smtClean="0"/>
              <a:t>interested in leveraging customer experience as a competitive advantage is to create a </a:t>
            </a:r>
            <a:r>
              <a:rPr lang="en-US" b="1" dirty="0" smtClean="0"/>
              <a:t>positive and consistent experience at all of the touch points</a:t>
            </a:r>
            <a:r>
              <a:rPr lang="en-US" dirty="0" smtClean="0"/>
              <a:t>. </a:t>
            </a:r>
          </a:p>
          <a:p>
            <a:pPr marL="0" lvl="1" algn="just">
              <a:buClr>
                <a:srgbClr val="0070C0"/>
              </a:buClr>
              <a:defRPr/>
            </a:pPr>
            <a:endParaRPr lang="en-US" dirty="0" smtClean="0"/>
          </a:p>
          <a:p>
            <a:pPr marL="0" lvl="1" algn="just">
              <a:buClr>
                <a:srgbClr val="0070C0"/>
              </a:buClr>
              <a:defRPr/>
            </a:pPr>
            <a:r>
              <a:rPr lang="en-US" i="1" dirty="0" smtClean="0"/>
              <a:t>Source: http://www.customerthink.com/</a:t>
            </a:r>
            <a:endParaRPr lang="ro-RO" i="1" dirty="0"/>
          </a:p>
        </p:txBody>
      </p:sp>
    </p:spTree>
    <p:extLst>
      <p:ext uri="{BB962C8B-B14F-4D97-AF65-F5344CB8AC3E}">
        <p14:creationId xmlns:p14="http://schemas.microsoft.com/office/powerpoint/2010/main" xmlns="" val="36709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 pitchFamily="18" charset="2"/>
              </a:rPr>
              <a:t>How can the payment service provider help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3857628"/>
            <a:ext cx="8229600" cy="1428760"/>
          </a:xfrm>
        </p:spPr>
        <p:txBody>
          <a:bodyPr>
            <a:normAutofit lnSpcReduction="10000"/>
          </a:bodyPr>
          <a:lstStyle/>
          <a:p>
            <a:pPr marL="342900" lvl="1" indent="-342900">
              <a:lnSpc>
                <a:spcPct val="110000"/>
              </a:lnSpc>
              <a:buClr>
                <a:srgbClr val="0070C0"/>
              </a:buClr>
              <a:buBlip>
                <a:blip r:embed="rId2"/>
              </a:buBlip>
              <a:defRPr/>
            </a:pPr>
            <a:r>
              <a:rPr lang="en-US" sz="2400" dirty="0" smtClean="0"/>
              <a:t>User’s experience</a:t>
            </a:r>
          </a:p>
          <a:p>
            <a:pPr marL="342900" lvl="1" indent="-342900">
              <a:lnSpc>
                <a:spcPct val="110000"/>
              </a:lnSpc>
              <a:buClr>
                <a:srgbClr val="0070C0"/>
              </a:buClr>
              <a:buBlip>
                <a:blip r:embed="rId2"/>
              </a:buBlip>
              <a:defRPr/>
            </a:pPr>
            <a:r>
              <a:rPr lang="en-US" sz="2400" dirty="0" smtClean="0"/>
              <a:t>Customer engagement</a:t>
            </a:r>
          </a:p>
          <a:p>
            <a:pPr marL="342900" lvl="1" indent="-342900">
              <a:lnSpc>
                <a:spcPct val="110000"/>
              </a:lnSpc>
              <a:buClr>
                <a:srgbClr val="0070C0"/>
              </a:buClr>
              <a:buBlip>
                <a:blip r:embed="rId2"/>
              </a:buBlip>
              <a:defRPr/>
            </a:pPr>
            <a:r>
              <a:rPr lang="en-US" sz="2400" dirty="0" smtClean="0"/>
              <a:t>Business’ growth</a:t>
            </a:r>
          </a:p>
          <a:p>
            <a:pPr marL="342900" lvl="1" indent="-342900">
              <a:buClr>
                <a:srgbClr val="0070C0"/>
              </a:buClr>
              <a:buBlip>
                <a:blip r:embed="rId2"/>
              </a:buBlip>
              <a:defRPr/>
            </a:pP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5C76-1287-4391-92B4-F859F2E42FD1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14</a:t>
            </a:fld>
            <a:endParaRPr lang="ro-RO"/>
          </a:p>
        </p:txBody>
      </p:sp>
      <p:sp>
        <p:nvSpPr>
          <p:cNvPr id="7" name="Left-Right Arrow 6"/>
          <p:cNvSpPr/>
          <p:nvPr/>
        </p:nvSpPr>
        <p:spPr>
          <a:xfrm>
            <a:off x="1828304" y="2723887"/>
            <a:ext cx="1529250" cy="285585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5867400" y="2714620"/>
            <a:ext cx="1529250" cy="285585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andreim.guzga\Desktop\onlineshop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428874"/>
            <a:ext cx="1386785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ndreim.guzga\Desktop\ww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2428874"/>
            <a:ext cx="1386785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ndreim.guzga\Desktop\prezentare\sigla-epayment-pay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61866"/>
            <a:ext cx="2293617" cy="9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75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 pitchFamily="18" charset="2"/>
              </a:rPr>
              <a:t>How can the payment service provider help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3857628"/>
            <a:ext cx="8229600" cy="1785950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lnSpc>
                <a:spcPct val="120000"/>
              </a:lnSpc>
              <a:buClr>
                <a:srgbClr val="0070C0"/>
              </a:buClr>
              <a:buBlip>
                <a:blip r:embed="rId2"/>
              </a:buBlip>
              <a:defRPr/>
            </a:pPr>
            <a:r>
              <a:rPr lang="en-US" sz="3100" dirty="0" smtClean="0"/>
              <a:t>Multiple payment options </a:t>
            </a:r>
          </a:p>
          <a:p>
            <a:pPr marL="342900" lvl="1" indent="-342900">
              <a:lnSpc>
                <a:spcPct val="120000"/>
              </a:lnSpc>
              <a:buClr>
                <a:srgbClr val="0070C0"/>
              </a:buClr>
              <a:buBlip>
                <a:blip r:embed="rId2"/>
              </a:buBlip>
              <a:defRPr/>
            </a:pPr>
            <a:r>
              <a:rPr lang="en-US" sz="3100" dirty="0" smtClean="0"/>
              <a:t>Customer's’ support  (24/7/365)  </a:t>
            </a:r>
          </a:p>
          <a:p>
            <a:pPr marL="342900" lvl="1" indent="-342900">
              <a:lnSpc>
                <a:spcPct val="120000"/>
              </a:lnSpc>
              <a:buClr>
                <a:srgbClr val="0070C0"/>
              </a:buClr>
              <a:buBlip>
                <a:blip r:embed="rId2"/>
              </a:buBlip>
              <a:defRPr/>
            </a:pPr>
            <a:r>
              <a:rPr lang="en-US" sz="3100" dirty="0" smtClean="0"/>
              <a:t>Localization (language, currency)</a:t>
            </a:r>
          </a:p>
          <a:p>
            <a:pPr marL="342900" lvl="1" indent="-342900">
              <a:lnSpc>
                <a:spcPct val="120000"/>
              </a:lnSpc>
              <a:buClr>
                <a:srgbClr val="0070C0"/>
              </a:buClr>
              <a:buBlip>
                <a:blip r:embed="rId2"/>
              </a:buBlip>
              <a:defRPr/>
            </a:pPr>
            <a:r>
              <a:rPr lang="en-US" sz="3100" dirty="0" smtClean="0"/>
              <a:t>Security (PCI DSS level 1, McAfee daily scans)</a:t>
            </a:r>
          </a:p>
          <a:p>
            <a:pPr marL="342900" lvl="1" indent="-342900">
              <a:buClr>
                <a:srgbClr val="0070C0"/>
              </a:buClr>
              <a:buBlip>
                <a:blip r:embed="rId2"/>
              </a:buBlip>
              <a:defRPr/>
            </a:pP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5C76-1287-4391-92B4-F859F2E42FD1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15</a:t>
            </a:fld>
            <a:endParaRPr lang="ro-RO"/>
          </a:p>
        </p:txBody>
      </p:sp>
      <p:sp>
        <p:nvSpPr>
          <p:cNvPr id="12" name="Left-Right Arrow 11"/>
          <p:cNvSpPr/>
          <p:nvPr/>
        </p:nvSpPr>
        <p:spPr>
          <a:xfrm>
            <a:off x="1828304" y="2723887"/>
            <a:ext cx="1529250" cy="285585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5867400" y="2714620"/>
            <a:ext cx="1529250" cy="285585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C:\Users\andreim.guzga\Desktop\onlineshop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428874"/>
            <a:ext cx="1386785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ndreim.guzga\Desktop\ww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2428874"/>
            <a:ext cx="1386785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ndreim.guzga\Desktop\prezentare\sigla-epayment-pay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61866"/>
            <a:ext cx="2293617" cy="9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75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How we address the touch points </a:t>
            </a:r>
            <a:endParaRPr lang="ro-R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84F-D3BA-415E-95ED-F9F1428360A1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16</a:t>
            </a:fld>
            <a:endParaRPr lang="ro-RO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929058" y="928670"/>
            <a:ext cx="5000660" cy="1676400"/>
          </a:xfrm>
        </p:spPr>
        <p:txBody>
          <a:bodyPr/>
          <a:lstStyle/>
          <a:p>
            <a:r>
              <a:rPr lang="en-US" dirty="0" smtClean="0"/>
              <a:t>Hotline: +40 21 303 20 60 (24/7/365)</a:t>
            </a:r>
          </a:p>
          <a:p>
            <a:r>
              <a:rPr lang="en-US" dirty="0" smtClean="0">
                <a:hlinkClick r:id="rId2"/>
              </a:rPr>
              <a:t>support@epayment.ro</a:t>
            </a:r>
            <a:endParaRPr lang="en-US" dirty="0" smtClean="0"/>
          </a:p>
          <a:p>
            <a:endParaRPr lang="ro-RO" dirty="0"/>
          </a:p>
        </p:txBody>
      </p:sp>
      <p:pic>
        <p:nvPicPr>
          <p:cNvPr id="9" name="Picture 8" descr="Orange Romania_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71546"/>
            <a:ext cx="3143273" cy="50305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 descr="Orange_pla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143116"/>
            <a:ext cx="3590523" cy="3581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pcidss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187569"/>
            <a:ext cx="15319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verified by vis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914651"/>
            <a:ext cx="1119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Mastercard_Securecod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65" t="23109" r="16164" b="25574"/>
          <a:stretch>
            <a:fillRect/>
          </a:stretch>
        </p:blipFill>
        <p:spPr bwMode="auto">
          <a:xfrm>
            <a:off x="6000760" y="3732219"/>
            <a:ext cx="12382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524388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5434029"/>
            <a:ext cx="11049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09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How we address the touch points </a:t>
            </a:r>
            <a:endParaRPr lang="ro-R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84F-D3BA-415E-95ED-F9F1428360A1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17</a:t>
            </a:fld>
            <a:endParaRPr lang="ro-RO"/>
          </a:p>
        </p:txBody>
      </p:sp>
      <p:pic>
        <p:nvPicPr>
          <p:cNvPr id="17" name="Picture 2" descr="C:\Users\cristina.vranceanu\Desktop\a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212" y="1071546"/>
            <a:ext cx="7373825" cy="34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cristina.vranceanu\Desktop\c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6000792" cy="4675865"/>
          </a:xfrm>
          <a:prstGeom prst="rect">
            <a:avLst/>
          </a:prstGeom>
          <a:noFill/>
          <a:effectLst>
            <a:outerShdw blurRad="304800" dist="38100" dir="18900000" algn="bl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652605"/>
            <a:ext cx="31146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09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Conclusions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93689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>
                <a:solidFill>
                  <a:srgbClr val="00B0F0"/>
                </a:solidFill>
              </a:rPr>
              <a:t>Touch points – objectives</a:t>
            </a:r>
          </a:p>
          <a:p>
            <a:endParaRPr lang="ro-R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282" y="2174875"/>
            <a:ext cx="2643206" cy="3951288"/>
          </a:xfrm>
        </p:spPr>
        <p:txBody>
          <a:bodyPr/>
          <a:lstStyle/>
          <a:p>
            <a:r>
              <a:rPr lang="en-US" dirty="0" smtClean="0"/>
              <a:t>Enhance customer’s </a:t>
            </a:r>
          </a:p>
          <a:p>
            <a:pPr marL="342900" lvl="1" indent="-342900">
              <a:lnSpc>
                <a:spcPct val="150000"/>
              </a:lnSpc>
              <a:buClr>
                <a:srgbClr val="0070C0"/>
              </a:buClr>
              <a:buSzPct val="125000"/>
              <a:buNone/>
              <a:defRPr/>
            </a:pPr>
            <a:r>
              <a:rPr lang="en-US" sz="2000" dirty="0" smtClean="0"/>
              <a:t>experience</a:t>
            </a:r>
          </a:p>
          <a:p>
            <a:pPr marL="0" indent="0">
              <a:buNone/>
            </a:pPr>
            <a:endParaRPr lang="ro-R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14678" y="2143116"/>
            <a:ext cx="2643206" cy="3951288"/>
          </a:xfrm>
        </p:spPr>
        <p:txBody>
          <a:bodyPr/>
          <a:lstStyle/>
          <a:p>
            <a:r>
              <a:rPr lang="en-US" dirty="0" smtClean="0"/>
              <a:t>Drive engagement</a:t>
            </a:r>
          </a:p>
          <a:p>
            <a:pPr>
              <a:buNone/>
            </a:pPr>
            <a:endParaRPr lang="ro-RO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4678-0CD4-44DF-8A69-590F0DAD1C28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18</a:t>
            </a:fld>
            <a:endParaRPr lang="ro-RO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286512" y="2143116"/>
            <a:ext cx="2643206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 smtClean="0"/>
              <a:t>Be memorable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3" descr="C:\Users\andreim.guzga\Desktop\customer-experie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643314"/>
            <a:ext cx="2605259" cy="17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ndreim.guzga\Desktop\bra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2625" y="3643314"/>
            <a:ext cx="2605259" cy="17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ndreim.guzga\Desktop\victor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1" y="3643314"/>
            <a:ext cx="2605259" cy="17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563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Conclusions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119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Clr>
                <a:srgbClr val="0070C0"/>
              </a:buClr>
              <a:buBlip>
                <a:blip r:embed="rId2"/>
              </a:buBlip>
              <a:defRPr/>
            </a:pPr>
            <a:r>
              <a:rPr lang="en-US" sz="2400" dirty="0" smtClean="0"/>
              <a:t>We are in touch with our customers by </a:t>
            </a:r>
            <a:r>
              <a:rPr lang="en-US" sz="2400" b="1" dirty="0" smtClean="0"/>
              <a:t>multiple touch points</a:t>
            </a:r>
          </a:p>
          <a:p>
            <a:pPr marL="342900" lvl="1" indent="-342900">
              <a:buClr>
                <a:srgbClr val="0070C0"/>
              </a:buClr>
              <a:buBlip>
                <a:blip r:embed="rId2"/>
              </a:buBlip>
              <a:defRPr/>
            </a:pPr>
            <a:r>
              <a:rPr lang="en-US" sz="2400" dirty="0" smtClean="0"/>
              <a:t>Let’s professionally </a:t>
            </a:r>
            <a:r>
              <a:rPr lang="en-US" sz="2400" b="1" dirty="0" smtClean="0"/>
              <a:t>assume our role </a:t>
            </a:r>
            <a:r>
              <a:rPr lang="en-US" sz="2400" dirty="0" smtClean="0"/>
              <a:t>and </a:t>
            </a:r>
            <a:r>
              <a:rPr lang="en-US" sz="2400" b="1" dirty="0" smtClean="0"/>
              <a:t>optimize the touch points</a:t>
            </a:r>
            <a:r>
              <a:rPr lang="en-US" sz="2400" dirty="0" smtClean="0"/>
              <a:t>!</a:t>
            </a:r>
          </a:p>
          <a:p>
            <a:pPr marL="342900" lvl="1" indent="-342900">
              <a:buNone/>
            </a:pPr>
            <a:endParaRPr lang="ro-RO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5C76-1287-4391-92B4-F859F2E42FD1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19</a:t>
            </a:fld>
            <a:endParaRPr lang="ro-RO"/>
          </a:p>
        </p:txBody>
      </p:sp>
      <p:pic>
        <p:nvPicPr>
          <p:cNvPr id="8" name="Picture 2" descr="C:\Users\andreim.guzga\Desktop\happ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090875"/>
            <a:ext cx="317182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75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84F-D3BA-415E-95ED-F9F1428360A1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2</a:t>
            </a:fld>
            <a:endParaRPr lang="ro-RO"/>
          </a:p>
        </p:txBody>
      </p:sp>
      <p:pic>
        <p:nvPicPr>
          <p:cNvPr id="11" name="Picture 3" descr="C:\Users\cristina.vranceanu\Desktop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49766">
            <a:off x="2141349" y="1048673"/>
            <a:ext cx="5257800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09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About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ePayment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buClr>
                <a:srgbClr val="0070C0"/>
              </a:buClr>
              <a:buBlip>
                <a:blip r:embed="rId2"/>
              </a:buBlip>
              <a:defRPr/>
            </a:pPr>
            <a:r>
              <a:rPr lang="en-US" sz="2400" dirty="0" err="1" smtClean="0"/>
              <a:t>ePayment</a:t>
            </a:r>
            <a:r>
              <a:rPr lang="en-US" sz="2400" dirty="0" smtClean="0"/>
              <a:t> in a nut-shell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ecommerce integrator helping online shops to manage multiple payment options within a secured environment </a:t>
            </a:r>
            <a:endParaRPr lang="en-US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 fontAlgn="auto">
              <a:spcAft>
                <a:spcPts val="0"/>
              </a:spcAft>
              <a:buClr>
                <a:srgbClr val="0070C0"/>
              </a:buClr>
              <a:buBlip>
                <a:blip r:embed="rId2"/>
              </a:buBlip>
              <a:defRPr/>
            </a:pPr>
            <a:r>
              <a:rPr lang="en-US" sz="2400" dirty="0" smtClean="0"/>
              <a:t>History </a:t>
            </a:r>
          </a:p>
          <a:p>
            <a:pPr lvl="1">
              <a:defRPr/>
            </a:pPr>
            <a:r>
              <a:rPr lang="en-US" dirty="0" smtClean="0"/>
              <a:t>Member of Naspers Group, (2010)</a:t>
            </a:r>
          </a:p>
          <a:p>
            <a:pPr lvl="1">
              <a:defRPr/>
            </a:pPr>
            <a:r>
              <a:rPr lang="en-US" dirty="0" smtClean="0"/>
              <a:t>Launched in 2004, by GECAD Group </a:t>
            </a:r>
            <a:endParaRPr lang="en-US" sz="14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342900" lvl="1" indent="-342900" fontAlgn="auto">
              <a:spcAft>
                <a:spcPts val="0"/>
              </a:spcAft>
              <a:buClr>
                <a:srgbClr val="0070C0"/>
              </a:buClr>
              <a:buBlip>
                <a:blip r:embed="rId2"/>
              </a:buBlip>
              <a:defRPr/>
            </a:pPr>
            <a:r>
              <a:rPr lang="en-US" sz="2400" dirty="0" smtClean="0"/>
              <a:t>Clients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Merchants in Romania: 2,000+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Experience in managing key players, leaders in their area of activity – large volumes, customized implementation</a:t>
            </a:r>
          </a:p>
          <a:p>
            <a:pPr lvl="1"/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5C76-1287-4391-92B4-F859F2E42FD1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20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9675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Clients who trust our services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5C76-1287-4391-92B4-F859F2E42FD1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21</a:t>
            </a:fld>
            <a:endParaRPr lang="ro-RO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14" y="1196975"/>
            <a:ext cx="952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572140"/>
            <a:ext cx="952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24017"/>
            <a:ext cx="952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952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048000"/>
            <a:ext cx="952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6" y="1844675"/>
            <a:ext cx="952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6" y="1600200"/>
            <a:ext cx="9525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6" y="3886200"/>
            <a:ext cx="952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214950"/>
            <a:ext cx="952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285860"/>
            <a:ext cx="14287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9525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714488"/>
            <a:ext cx="952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6918" y="2928934"/>
            <a:ext cx="952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1785926"/>
            <a:ext cx="952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885828" cy="88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6" y="2514600"/>
            <a:ext cx="952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714620"/>
            <a:ext cx="952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6" y="2924175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708275"/>
            <a:ext cx="9525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214422"/>
            <a:ext cx="952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016" y="3929066"/>
            <a:ext cx="952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357562"/>
            <a:ext cx="952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0438"/>
            <a:ext cx="952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1608" y="3571876"/>
            <a:ext cx="952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5286388"/>
            <a:ext cx="952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186246"/>
            <a:ext cx="95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4" y="5357826"/>
            <a:ext cx="1257301" cy="28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643446"/>
            <a:ext cx="952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7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1142984"/>
            <a:ext cx="104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8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214554"/>
            <a:ext cx="9525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86322"/>
            <a:ext cx="952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3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9621" y="5829319"/>
            <a:ext cx="1083879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4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4933" y="5500702"/>
            <a:ext cx="1104900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6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124200"/>
            <a:ext cx="952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7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3810000"/>
            <a:ext cx="9525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8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676400"/>
            <a:ext cx="952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9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798" y="1143000"/>
            <a:ext cx="952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68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143001"/>
            <a:ext cx="2238388" cy="44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69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0502" y="1643050"/>
            <a:ext cx="14398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70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378468"/>
            <a:ext cx="9366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72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52149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73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133601"/>
            <a:ext cx="1943096" cy="45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4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72" y="1989138"/>
            <a:ext cx="21859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75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590" y="3214686"/>
            <a:ext cx="1249576" cy="78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76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86256"/>
            <a:ext cx="11938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82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857760"/>
            <a:ext cx="15113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83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5000636"/>
            <a:ext cx="12969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15016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169" y="2559049"/>
            <a:ext cx="12954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3" descr="Fungift_2.jpg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286256"/>
            <a:ext cx="1333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143116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6376" y="5643578"/>
            <a:ext cx="847912" cy="49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5950" y="4357694"/>
            <a:ext cx="952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31519"/>
            <a:ext cx="95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8121" y="4714884"/>
            <a:ext cx="1325379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86322"/>
            <a:ext cx="95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391558"/>
            <a:ext cx="2428892" cy="68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1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000504"/>
            <a:ext cx="2130941" cy="66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75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7169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dirty="0" smtClean="0"/>
              <a:t>Phone: +40 (0) 21 303 2066</a:t>
            </a:r>
          </a:p>
          <a:p>
            <a:pPr algn="l">
              <a:defRPr/>
            </a:pPr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info@epayment.ro</a:t>
            </a:r>
            <a:r>
              <a:rPr lang="en-US" dirty="0" smtClean="0"/>
              <a:t> </a:t>
            </a:r>
          </a:p>
          <a:p>
            <a:pPr algn="l">
              <a:defRPr/>
            </a:pPr>
            <a:r>
              <a:rPr lang="en-US" dirty="0" smtClean="0"/>
              <a:t>Website: </a:t>
            </a:r>
            <a:r>
              <a:rPr lang="en-US" dirty="0" smtClean="0">
                <a:hlinkClick r:id="rId2"/>
              </a:rPr>
              <a:t>www.epayment.ro</a:t>
            </a:r>
          </a:p>
          <a:p>
            <a:pPr algn="l">
              <a:defRPr/>
            </a:pPr>
            <a:r>
              <a:rPr lang="en-US" dirty="0" smtClean="0"/>
              <a:t>Blog: </a:t>
            </a:r>
            <a:r>
              <a:rPr lang="en-US" dirty="0" smtClean="0">
                <a:hlinkClick r:id="rId3"/>
              </a:rPr>
              <a:t>http://blog.epayment.ro/</a:t>
            </a:r>
            <a:r>
              <a:rPr lang="en-US" dirty="0" smtClean="0"/>
              <a:t> </a:t>
            </a:r>
          </a:p>
          <a:p>
            <a:pPr algn="l">
              <a:defRPr/>
            </a:pPr>
            <a:r>
              <a:rPr lang="en-US" dirty="0" smtClean="0"/>
              <a:t>Twitter: </a:t>
            </a:r>
            <a:r>
              <a:rPr lang="en-US" dirty="0" smtClean="0">
                <a:hlinkClick r:id="rId4"/>
              </a:rPr>
              <a:t>http://twitter.com/ePayment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 smtClean="0"/>
          </a:p>
          <a:p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58EC-5C8C-431E-80A1-6B5BF17998C4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22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5521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Agenda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ym typeface="Symbol" pitchFamily="18" charset="2"/>
              </a:rPr>
              <a:t>From commerce to e-commerce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Symbol" pitchFamily="18" charset="2"/>
              </a:rPr>
              <a:t>Market trends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Symbol" pitchFamily="18" charset="2"/>
              </a:rPr>
              <a:t>What is driving e-commerce?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Symbol" pitchFamily="18" charset="2"/>
              </a:rPr>
              <a:t>The touch points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Symbol" pitchFamily="18" charset="2"/>
              </a:rPr>
              <a:t>How can the payment service provider help your business?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5C76-1287-4391-92B4-F859F2E42FD1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9675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history of commerce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5C76-1287-4391-92B4-F859F2E42FD1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4</a:t>
            </a:fld>
            <a:endParaRPr lang="ro-R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Autofit/>
          </a:bodyPr>
          <a:lstStyle/>
          <a:p>
            <a:pPr marL="0" lvl="2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400" dirty="0" smtClean="0">
              <a:solidFill>
                <a:srgbClr val="002060"/>
              </a:solidFill>
            </a:endParaRPr>
          </a:p>
          <a:p>
            <a:pPr marL="914400" indent="-4572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0" i="1" dirty="0" smtClean="0">
              <a:solidFill>
                <a:srgbClr val="0070C0"/>
              </a:solidFill>
            </a:endParaRPr>
          </a:p>
          <a:p>
            <a:pPr marL="914400" indent="-4572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0" i="1" dirty="0" smtClean="0">
              <a:solidFill>
                <a:srgbClr val="0070C0"/>
              </a:solidFill>
            </a:endParaRPr>
          </a:p>
          <a:p>
            <a:pPr marL="914400" indent="-4572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0" i="1" dirty="0" smtClean="0">
              <a:solidFill>
                <a:srgbClr val="0070C0"/>
              </a:solidFill>
            </a:endParaRPr>
          </a:p>
          <a:p>
            <a:pPr marL="914400" indent="-4572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0" i="1" dirty="0" smtClean="0">
              <a:solidFill>
                <a:srgbClr val="0070C0"/>
              </a:solidFill>
            </a:endParaRPr>
          </a:p>
          <a:p>
            <a:pPr marL="914400" indent="-4572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0" i="1" dirty="0" smtClean="0">
              <a:solidFill>
                <a:srgbClr val="0070C0"/>
              </a:solidFill>
            </a:endParaRPr>
          </a:p>
          <a:p>
            <a:pPr marL="914400" indent="-4572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0" i="1" dirty="0" smtClean="0">
              <a:solidFill>
                <a:srgbClr val="0070C0"/>
              </a:solidFill>
            </a:endParaRPr>
          </a:p>
          <a:p>
            <a:pPr marL="914400" indent="-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914400" indent="-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262322" y="1284842"/>
            <a:ext cx="2667000" cy="84875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6860659" y="3283481"/>
            <a:ext cx="1510229" cy="65825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235" y="2904665"/>
            <a:ext cx="1411997" cy="141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eft-Right Arrow 13"/>
          <p:cNvSpPr/>
          <p:nvPr/>
        </p:nvSpPr>
        <p:spPr>
          <a:xfrm>
            <a:off x="3143240" y="4929198"/>
            <a:ext cx="2819400" cy="838200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C:\Users\andreim.guzga\Desktop\cardu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643446"/>
            <a:ext cx="2387084" cy="15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ndreim.guzga\Desktop\tro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66800"/>
            <a:ext cx="2387084" cy="15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andreim.guzga\Desktop\ban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643446"/>
            <a:ext cx="2387084" cy="15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ndreim.guzga\Desktop\gol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0698" y="1066800"/>
            <a:ext cx="2387084" cy="15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756452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history of commerce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5C76-1287-4391-92B4-F859F2E42FD1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5</a:t>
            </a:fld>
            <a:endParaRPr lang="ro-R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Autofit/>
          </a:bodyPr>
          <a:lstStyle/>
          <a:p>
            <a:pPr marL="0" lvl="2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400" dirty="0" smtClean="0">
              <a:solidFill>
                <a:srgbClr val="002060"/>
              </a:solidFill>
            </a:endParaRPr>
          </a:p>
          <a:p>
            <a:pPr marL="914400" indent="-4572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0" i="1" dirty="0" smtClean="0">
              <a:solidFill>
                <a:srgbClr val="0070C0"/>
              </a:solidFill>
            </a:endParaRPr>
          </a:p>
          <a:p>
            <a:pPr marL="914400" indent="-4572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0" i="1" dirty="0" smtClean="0">
              <a:solidFill>
                <a:srgbClr val="0070C0"/>
              </a:solidFill>
            </a:endParaRPr>
          </a:p>
          <a:p>
            <a:pPr marL="914400" indent="-4572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0" i="1" dirty="0" smtClean="0">
              <a:solidFill>
                <a:srgbClr val="0070C0"/>
              </a:solidFill>
            </a:endParaRPr>
          </a:p>
          <a:p>
            <a:pPr marL="914400" indent="-4572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0" i="1" dirty="0" smtClean="0">
              <a:solidFill>
                <a:srgbClr val="0070C0"/>
              </a:solidFill>
            </a:endParaRPr>
          </a:p>
          <a:p>
            <a:pPr marL="914400" indent="-4572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0" i="1" dirty="0" smtClean="0">
              <a:solidFill>
                <a:srgbClr val="0070C0"/>
              </a:solidFill>
            </a:endParaRPr>
          </a:p>
          <a:p>
            <a:pPr marL="914400" indent="-4572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0" i="1" dirty="0" smtClean="0">
              <a:solidFill>
                <a:srgbClr val="0070C0"/>
              </a:solidFill>
            </a:endParaRPr>
          </a:p>
          <a:p>
            <a:pPr marL="914400" indent="-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914400" indent="-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00430" y="1785926"/>
            <a:ext cx="2286000" cy="65825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7011236" y="3328472"/>
            <a:ext cx="914401" cy="65825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3429008" y="4800600"/>
            <a:ext cx="2286000" cy="73394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200400"/>
            <a:ext cx="1071562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andreim.guzga\Desktop\tar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95400"/>
            <a:ext cx="2721416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ndreim.guzga\Desktop\supermark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6864" y="1260475"/>
            <a:ext cx="2721416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ndreim.guzga\Desktop\m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348126"/>
            <a:ext cx="2721416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andreim.guzga\Desktop\onlinesho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348126"/>
            <a:ext cx="2721416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756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e-commerce</a:t>
            </a:r>
            <a:endParaRPr lang="en-US" dirty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58EC-5C8C-431E-80A1-6B5BF17998C4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55211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trends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5C76-1287-4391-92B4-F859F2E42FD1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7</a:t>
            </a:fld>
            <a:endParaRPr lang="ro-RO"/>
          </a:p>
        </p:txBody>
      </p:sp>
      <p:pic>
        <p:nvPicPr>
          <p:cNvPr id="1026" name="Picture 2" descr="C:\Documents and Settings\Cristina\Desktop\goog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928670"/>
            <a:ext cx="4570769" cy="5129228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3476625" y="1714488"/>
            <a:ext cx="952499" cy="6361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56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Is e-commerce dying?</a:t>
            </a:r>
            <a:endParaRPr lang="en-US" dirty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58EC-5C8C-431E-80A1-6B5BF17998C4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55211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What is driving e-commerce?</a:t>
            </a:r>
            <a:endParaRPr lang="en-US" dirty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58EC-5C8C-431E-80A1-6B5BF17998C4}" type="datetime1">
              <a:rPr lang="ro-RO" smtClean="0"/>
              <a:pPr/>
              <a:t>08.09.2011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PayU Group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B7D1-4ED3-4A9B-B143-BCE0728F95AE}" type="slidenum">
              <a:rPr lang="ro-RO" smtClean="0"/>
              <a:pPr/>
              <a:t>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55211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CC3C9A47201448E4122480861BB21" ma:contentTypeVersion="0" ma:contentTypeDescription="Create a new document." ma:contentTypeScope="" ma:versionID="df0ef8d6825219595ff9283436831d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D6084B-84E4-41E0-8A6A-2EFC71D790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7E911FD-D5F8-4908-A26A-A6405294DB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C4903C-8B08-4BC0-AD12-94867784F522}">
  <ds:schemaRefs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445</Words>
  <Application>Microsoft Office PowerPoint</Application>
  <PresentationFormat>On-screen Show (4:3)</PresentationFormat>
  <Paragraphs>147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How to enhance customer engagement?</vt:lpstr>
      <vt:lpstr>Slide 2</vt:lpstr>
      <vt:lpstr>Agenda</vt:lpstr>
      <vt:lpstr>A history of commerce</vt:lpstr>
      <vt:lpstr>A history of commerce</vt:lpstr>
      <vt:lpstr>e-commerce</vt:lpstr>
      <vt:lpstr>Market trends</vt:lpstr>
      <vt:lpstr>Is e-commerce dying?</vt:lpstr>
      <vt:lpstr>What is driving e-commerce?</vt:lpstr>
      <vt:lpstr>Slide 10</vt:lpstr>
      <vt:lpstr>Listen and focus on your customer!</vt:lpstr>
      <vt:lpstr>Touch points</vt:lpstr>
      <vt:lpstr>Touch points</vt:lpstr>
      <vt:lpstr>How can the payment service provider help</vt:lpstr>
      <vt:lpstr>How can the payment service provider help</vt:lpstr>
      <vt:lpstr>How we address the touch points </vt:lpstr>
      <vt:lpstr>How we address the touch points </vt:lpstr>
      <vt:lpstr>Conclusions</vt:lpstr>
      <vt:lpstr>Conclusions</vt:lpstr>
      <vt:lpstr>About ePayment</vt:lpstr>
      <vt:lpstr>Clients who trust our services</vt:lpstr>
      <vt:lpstr>Thank you!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erweerew</dc:title>
  <dc:creator>Manuela STOICA</dc:creator>
  <cp:lastModifiedBy>Cristina</cp:lastModifiedBy>
  <cp:revision>93</cp:revision>
  <dcterms:created xsi:type="dcterms:W3CDTF">2011-08-09T11:45:33Z</dcterms:created>
  <dcterms:modified xsi:type="dcterms:W3CDTF">2011-09-08T07:11:44Z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0x0101003E4CC3C9A47201448E4122480861BB21</vt:lpwstr>
  </property>
</Properties>
</file>